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89" r:id="rId3"/>
  </p:sldMasterIdLst>
  <p:notesMasterIdLst>
    <p:notesMasterId r:id="rId5"/>
  </p:notesMasterIdLst>
  <p:handoutMasterIdLst>
    <p:handoutMasterId r:id="rId69"/>
  </p:handoutMasterIdLst>
  <p:sldIdLst>
    <p:sldId id="259" r:id="rId4"/>
    <p:sldId id="262" r:id="rId6"/>
    <p:sldId id="261" r:id="rId7"/>
    <p:sldId id="1766" r:id="rId8"/>
    <p:sldId id="266" r:id="rId9"/>
    <p:sldId id="1757" r:id="rId10"/>
    <p:sldId id="1743" r:id="rId11"/>
    <p:sldId id="1767" r:id="rId12"/>
    <p:sldId id="1753" r:id="rId13"/>
    <p:sldId id="1759" r:id="rId14"/>
    <p:sldId id="1756" r:id="rId15"/>
    <p:sldId id="1755" r:id="rId16"/>
    <p:sldId id="1724" r:id="rId17"/>
    <p:sldId id="1768" r:id="rId18"/>
    <p:sldId id="1727" r:id="rId19"/>
    <p:sldId id="1760" r:id="rId20"/>
    <p:sldId id="1792" r:id="rId21"/>
    <p:sldId id="1774" r:id="rId22"/>
    <p:sldId id="1770" r:id="rId23"/>
    <p:sldId id="1771" r:id="rId24"/>
    <p:sldId id="1772" r:id="rId25"/>
    <p:sldId id="1773" r:id="rId26"/>
    <p:sldId id="1761" r:id="rId27"/>
    <p:sldId id="1794" r:id="rId28"/>
    <p:sldId id="1800" r:id="rId29"/>
    <p:sldId id="1795" r:id="rId30"/>
    <p:sldId id="1797" r:id="rId31"/>
    <p:sldId id="1798" r:id="rId32"/>
    <p:sldId id="1799" r:id="rId33"/>
    <p:sldId id="1847" r:id="rId34"/>
    <p:sldId id="1848" r:id="rId35"/>
    <p:sldId id="1725" r:id="rId36"/>
    <p:sldId id="1777" r:id="rId37"/>
    <p:sldId id="1778" r:id="rId38"/>
    <p:sldId id="1779" r:id="rId39"/>
    <p:sldId id="1780" r:id="rId40"/>
    <p:sldId id="1782" r:id="rId41"/>
    <p:sldId id="1783" r:id="rId42"/>
    <p:sldId id="1785" r:id="rId43"/>
    <p:sldId id="1820" r:id="rId44"/>
    <p:sldId id="1786" r:id="rId45"/>
    <p:sldId id="1817" r:id="rId46"/>
    <p:sldId id="1818" r:id="rId47"/>
    <p:sldId id="1788" r:id="rId48"/>
    <p:sldId id="1790" r:id="rId49"/>
    <p:sldId id="1791" r:id="rId50"/>
    <p:sldId id="1728" r:id="rId51"/>
    <p:sldId id="1744" r:id="rId52"/>
    <p:sldId id="1801" r:id="rId53"/>
    <p:sldId id="1803" r:id="rId54"/>
    <p:sldId id="1804" r:id="rId55"/>
    <p:sldId id="1805" r:id="rId56"/>
    <p:sldId id="1806" r:id="rId57"/>
    <p:sldId id="1807" r:id="rId58"/>
    <p:sldId id="1808" r:id="rId59"/>
    <p:sldId id="1809" r:id="rId60"/>
    <p:sldId id="1810" r:id="rId61"/>
    <p:sldId id="1811" r:id="rId62"/>
    <p:sldId id="1812" r:id="rId63"/>
    <p:sldId id="1813" r:id="rId64"/>
    <p:sldId id="1814" r:id="rId65"/>
    <p:sldId id="1815" r:id="rId66"/>
    <p:sldId id="1816" r:id="rId67"/>
    <p:sldId id="275" r:id="rId68"/>
  </p:sldIdLst>
  <p:sldSz cx="12192000" cy="6858000"/>
  <p:notesSz cx="6858000" cy="9144000"/>
  <p:custDataLst>
    <p:tags r:id="rId7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C684DC81-D2C3-44A6-8941-05B53D2E0557}">
          <p14:sldIdLst>
            <p14:sldId id="259"/>
          </p14:sldIdLst>
        </p14:section>
        <p14:section name="目录与章节过渡" id="{847108E3-22F3-4CD9-A82A-834291DC17F4}">
          <p14:sldIdLst>
            <p14:sldId id="262"/>
            <p14:sldId id="261"/>
          </p14:sldIdLst>
        </p14:section>
        <p14:section name="内容页" id="{EB11151C-0E14-47B0-8218-1431BF894351}">
          <p14:sldIdLst>
            <p14:sldId id="1766"/>
            <p14:sldId id="266"/>
            <p14:sldId id="1757"/>
            <p14:sldId id="1743"/>
            <p14:sldId id="1767"/>
            <p14:sldId id="1753"/>
            <p14:sldId id="1759"/>
            <p14:sldId id="1756"/>
            <p14:sldId id="1755"/>
            <p14:sldId id="1724"/>
            <p14:sldId id="1768"/>
            <p14:sldId id="1727"/>
            <p14:sldId id="1760"/>
            <p14:sldId id="1792"/>
            <p14:sldId id="1774"/>
            <p14:sldId id="1770"/>
            <p14:sldId id="1771"/>
            <p14:sldId id="1772"/>
            <p14:sldId id="1773"/>
            <p14:sldId id="1761"/>
            <p14:sldId id="1794"/>
            <p14:sldId id="1800"/>
            <p14:sldId id="1795"/>
            <p14:sldId id="1797"/>
            <p14:sldId id="1798"/>
            <p14:sldId id="1799"/>
            <p14:sldId id="1847"/>
            <p14:sldId id="1848"/>
            <p14:sldId id="1725"/>
            <p14:sldId id="1777"/>
            <p14:sldId id="1778"/>
            <p14:sldId id="1779"/>
            <p14:sldId id="1780"/>
            <p14:sldId id="1782"/>
            <p14:sldId id="1783"/>
            <p14:sldId id="1785"/>
            <p14:sldId id="1820"/>
            <p14:sldId id="1786"/>
            <p14:sldId id="1817"/>
            <p14:sldId id="1818"/>
            <p14:sldId id="1788"/>
            <p14:sldId id="1790"/>
            <p14:sldId id="1791"/>
            <p14:sldId id="1728"/>
            <p14:sldId id="1744"/>
            <p14:sldId id="1801"/>
            <p14:sldId id="1803"/>
            <p14:sldId id="1804"/>
            <p14:sldId id="1805"/>
            <p14:sldId id="1806"/>
            <p14:sldId id="1807"/>
            <p14:sldId id="1808"/>
            <p14:sldId id="1809"/>
            <p14:sldId id="1810"/>
            <p14:sldId id="1811"/>
            <p14:sldId id="1812"/>
            <p14:sldId id="1813"/>
            <p14:sldId id="1814"/>
            <p14:sldId id="1815"/>
            <p14:sldId id="1816"/>
          </p14:sldIdLst>
        </p14:section>
        <p14:section name="封底" id="{843E591D-6EE2-4691-951C-C0C689F22170}">
          <p14:sldIdLst>
            <p14:sldId id="275"/>
          </p14:sldIdLst>
        </p14:section>
        <p14:section name="配色与字体" id="{3D97B63B-D70E-4F27-8A27-3FF98FBB7258}">
          <p14:sldIdLst/>
        </p14:section>
        <p14:section name="图标" id="{256EF24B-5FA9-4838-AFAB-30B46CBE188B}">
          <p14:sldIdLst/>
        </p14:section>
      </p14:sectionLst>
    </p:ext>
    <p:ext uri="{EFAFB233-063F-42B5-8137-9DF3F51BA10A}">
      <p15:sldGuideLst xmlns:p15="http://schemas.microsoft.com/office/powerpoint/2012/main">
        <p15:guide id="4" pos="3851" userDrawn="1">
          <p15:clr>
            <a:srgbClr val="A4A3A4"/>
          </p15:clr>
        </p15:guide>
        <p15:guide id="5" orient="horz" pos="984" userDrawn="1">
          <p15:clr>
            <a:srgbClr val="A4A3A4"/>
          </p15:clr>
        </p15:guide>
        <p15:guide id="6" orient="horz" pos="1492" userDrawn="1">
          <p15:clr>
            <a:srgbClr val="A4A3A4"/>
          </p15:clr>
        </p15:guide>
        <p15:guide id="7" orient="horz" pos="3151" userDrawn="1">
          <p15:clr>
            <a:srgbClr val="A4A3A4"/>
          </p15:clr>
        </p15:guide>
        <p15:guide id="8" pos="2128" userDrawn="1">
          <p15:clr>
            <a:srgbClr val="A4A3A4"/>
          </p15:clr>
        </p15:guide>
        <p15:guide id="9" pos="4088" userDrawn="1">
          <p15:clr>
            <a:srgbClr val="A4A3A4"/>
          </p15:clr>
        </p15:guide>
        <p15:guide id="10" pos="5972" userDrawn="1">
          <p15:clr>
            <a:srgbClr val="A4A3A4"/>
          </p15:clr>
        </p15:guide>
        <p15:guide id="11" pos="5297" userDrawn="1">
          <p15:clr>
            <a:srgbClr val="A4A3A4"/>
          </p15:clr>
        </p15:guide>
        <p15:guide id="12" pos="226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34" autoAdjust="0"/>
    <p:restoredTop sz="94334" autoAdjust="0"/>
  </p:normalViewPr>
  <p:slideViewPr>
    <p:cSldViewPr snapToGrid="0" showGuides="1">
      <p:cViewPr varScale="1">
        <p:scale>
          <a:sx n="150" d="100"/>
          <a:sy n="150" d="100"/>
        </p:scale>
        <p:origin x="354" y="114"/>
      </p:cViewPr>
      <p:guideLst>
        <p:guide pos="3851"/>
        <p:guide orient="horz" pos="984"/>
        <p:guide orient="horz" pos="1492"/>
        <p:guide orient="horz" pos="3151"/>
        <p:guide pos="2128"/>
        <p:guide pos="4088"/>
        <p:guide pos="5972"/>
        <p:guide pos="5297"/>
        <p:guide pos="2269"/>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3" Type="http://schemas.openxmlformats.org/officeDocument/2006/relationships/tags" Target="tags/tag1.xml"/><Relationship Id="rId72" Type="http://schemas.openxmlformats.org/officeDocument/2006/relationships/tableStyles" Target="tableStyles.xml"/><Relationship Id="rId71" Type="http://schemas.openxmlformats.org/officeDocument/2006/relationships/viewProps" Target="viewProps.xml"/><Relationship Id="rId70" Type="http://schemas.openxmlformats.org/officeDocument/2006/relationships/presProps" Target="presProps.xml"/><Relationship Id="rId7" Type="http://schemas.openxmlformats.org/officeDocument/2006/relationships/slide" Target="slides/slide3.xml"/><Relationship Id="rId69" Type="http://schemas.openxmlformats.org/officeDocument/2006/relationships/handoutMaster" Target="handoutMasters/handoutMaster1.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各位同学好</a:t>
            </a:r>
            <a:r>
              <a:rPr lang="en-US" altLang="zh-CN"/>
              <a:t>，</a:t>
            </a:r>
            <a:r>
              <a:rPr lang="zh-CN" altLang="en-US"/>
              <a:t>欢迎来到并行与分布式程序的最后一节课</a:t>
            </a:r>
            <a:r>
              <a:rPr lang="en-US" altLang="zh-CN"/>
              <a:t>，</a:t>
            </a:r>
            <a:r>
              <a:rPr lang="zh-CN" altLang="en-US"/>
              <a:t>在这节课上</a:t>
            </a:r>
            <a:r>
              <a:rPr lang="en-US" altLang="zh-CN"/>
              <a:t>，</a:t>
            </a:r>
            <a:r>
              <a:rPr lang="zh-CN" altLang="en-US"/>
              <a:t>我们主要针对前两次作业进行讲评</a:t>
            </a:r>
            <a:r>
              <a:rPr lang="en-US" altLang="zh-CN"/>
              <a:t>，</a:t>
            </a:r>
            <a:r>
              <a:rPr lang="zh-CN" altLang="en-US"/>
              <a:t>在讲评完成后</a:t>
            </a:r>
            <a:r>
              <a:rPr lang="en-US" altLang="zh-CN"/>
              <a:t>，</a:t>
            </a:r>
            <a:r>
              <a:rPr lang="zh-CN" altLang="en-US"/>
              <a:t>对于每一道作业题</a:t>
            </a:r>
            <a:r>
              <a:rPr lang="en-US" altLang="zh-CN"/>
              <a:t>，</a:t>
            </a:r>
            <a:r>
              <a:rPr lang="zh-CN" altLang="en-US"/>
              <a:t>如果大家有什么不一样的见解</a:t>
            </a:r>
            <a:r>
              <a:rPr lang="en-US" altLang="zh-CN"/>
              <a:t>，</a:t>
            </a:r>
            <a:r>
              <a:rPr lang="zh-CN" altLang="en-US"/>
              <a:t>或者说想问一下</a:t>
            </a:r>
            <a:r>
              <a:rPr lang="en-US" altLang="zh-CN"/>
              <a:t>，</a:t>
            </a:r>
            <a:r>
              <a:rPr lang="zh-CN" altLang="en-US"/>
              <a:t>我这么写可不可以</a:t>
            </a:r>
            <a:r>
              <a:rPr lang="en-US" altLang="zh-CN"/>
              <a:t>，</a:t>
            </a:r>
            <a:r>
              <a:rPr lang="zh-CN" altLang="en-US"/>
              <a:t>我这么写对不对</a:t>
            </a:r>
            <a:r>
              <a:rPr lang="en-US" altLang="zh-CN"/>
              <a:t>，</a:t>
            </a:r>
            <a:r>
              <a:rPr lang="zh-CN" altLang="en-US"/>
              <a:t>我们也欢迎同学们提问</a:t>
            </a:r>
            <a:r>
              <a:rPr lang="en-US" altLang="zh-CN"/>
              <a:t>，</a:t>
            </a:r>
            <a:r>
              <a:rPr lang="zh-CN" altLang="en-US"/>
              <a:t>这也可以使得我们共同进步</a:t>
            </a:r>
            <a:r>
              <a:rPr lang="en-US" altLang="zh-CN"/>
              <a:t>，</a:t>
            </a:r>
            <a:r>
              <a:rPr lang="zh-CN" altLang="en-US"/>
              <a:t>使得我们这堂课更好</a:t>
            </a:r>
            <a:r>
              <a:rPr lang="en-US" altLang="zh-CN"/>
              <a:t>。</a:t>
            </a:r>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在这里的话</a:t>
            </a:r>
            <a:r>
              <a:rPr lang="en-US" altLang="zh-CN"/>
              <a:t>，</a:t>
            </a:r>
            <a:r>
              <a:rPr lang="zh-CN" altLang="en-US"/>
              <a:t>其实有两个关键点</a:t>
            </a:r>
            <a:r>
              <a:rPr lang="en-US" altLang="zh-CN"/>
              <a:t>，</a:t>
            </a:r>
            <a:r>
              <a:rPr lang="zh-CN" altLang="en-US"/>
              <a:t>第一个点是上面这段红框里的代码</a:t>
            </a:r>
            <a:r>
              <a:rPr lang="en-US" altLang="zh-CN"/>
              <a:t>，</a:t>
            </a:r>
            <a:r>
              <a:rPr lang="zh-CN" altLang="en-US"/>
              <a:t>每个线程所拥有的私有变量有</a:t>
            </a:r>
            <a:r>
              <a:rPr lang="en-US" altLang="zh-CN"/>
              <a:t>xi，</a:t>
            </a:r>
            <a:r>
              <a:rPr lang="zh-CN" altLang="en-US"/>
              <a:t>这个是随机种子</a:t>
            </a:r>
            <a:r>
              <a:rPr lang="en-US" altLang="zh-CN"/>
              <a:t>，t，</a:t>
            </a:r>
            <a:r>
              <a:rPr lang="zh-CN" altLang="en-US"/>
              <a:t>这个是线程号</a:t>
            </a:r>
            <a:r>
              <a:rPr lang="en-US" altLang="zh-CN"/>
              <a:t>，xy，</a:t>
            </a:r>
            <a:r>
              <a:rPr lang="zh-CN" altLang="en-US"/>
              <a:t>这个是具体的点的坐标是在什么位置</a:t>
            </a:r>
            <a:r>
              <a:rPr lang="en-US" altLang="zh-CN"/>
              <a:t>，local_count，</a:t>
            </a:r>
            <a:r>
              <a:rPr lang="zh-CN" altLang="en-US"/>
              <a:t>表示在这个线程内部</a:t>
            </a:r>
            <a:r>
              <a:rPr lang="en-US" altLang="zh-CN"/>
              <a:t>，</a:t>
            </a:r>
            <a:r>
              <a:rPr lang="zh-CN" altLang="en-US"/>
              <a:t>我在正方形里面随机生成的点</a:t>
            </a:r>
            <a:r>
              <a:rPr lang="en-US" altLang="zh-CN"/>
              <a:t>，</a:t>
            </a:r>
            <a:r>
              <a:rPr lang="zh-CN" altLang="en-US"/>
              <a:t>在圆弧内部的概率是多少</a:t>
            </a:r>
            <a:r>
              <a:rPr lang="en-US" altLang="zh-CN"/>
              <a:t>。for</a:t>
            </a:r>
            <a:r>
              <a:rPr lang="zh-CN" altLang="en-US"/>
              <a:t>循环这段代码</a:t>
            </a:r>
            <a:r>
              <a:rPr lang="en-US" altLang="zh-CN"/>
              <a:t>，#pragma omp for </a:t>
            </a:r>
            <a:r>
              <a:rPr lang="zh-CN" altLang="en-US"/>
              <a:t>会自动将</a:t>
            </a:r>
            <a:r>
              <a:rPr lang="en-US" altLang="zh-CN"/>
              <a:t> samples </a:t>
            </a:r>
            <a:r>
              <a:rPr lang="zh-CN" altLang="en-US"/>
              <a:t>次迭代平均分配给所有线程</a:t>
            </a:r>
            <a:r>
              <a:rPr lang="en-US" altLang="zh-CN"/>
              <a:t>，</a:t>
            </a:r>
            <a:r>
              <a:rPr lang="zh-CN" altLang="en-US"/>
              <a:t>我就开始计算我最终落在圆弧内部的点的数量</a:t>
            </a:r>
            <a:r>
              <a:rPr lang="en-US" altLang="zh-CN"/>
              <a:t>。</a:t>
            </a:r>
            <a:r>
              <a:rPr lang="zh-CN" altLang="en-US"/>
              <a:t>那么在最后所有线程都并行执行完成之后</a:t>
            </a:r>
            <a:r>
              <a:rPr lang="en-US" altLang="zh-CN"/>
              <a:t>，</a:t>
            </a:r>
            <a:r>
              <a:rPr lang="zh-CN" altLang="en-US"/>
              <a:t>我们在最后对</a:t>
            </a:r>
            <a:r>
              <a:rPr lang="en-US" altLang="zh-CN"/>
              <a:t>count</a:t>
            </a:r>
            <a:r>
              <a:rPr lang="zh-CN" altLang="en-US"/>
              <a:t>这个数量进行累加</a:t>
            </a:r>
            <a:r>
              <a:rPr lang="en-US" altLang="zh-CN"/>
              <a:t>，</a:t>
            </a:r>
            <a:r>
              <a:rPr lang="zh-CN" altLang="en-US"/>
              <a:t>得到最终的所有落在圆弧内部的点的数量</a:t>
            </a:r>
            <a:r>
              <a:rPr lang="en-US" altLang="zh-CN"/>
              <a:t>，</a:t>
            </a:r>
            <a:r>
              <a:rPr lang="zh-CN" altLang="en-US"/>
              <a:t>最后这里</a:t>
            </a:r>
            <a:r>
              <a:rPr lang="en-US" altLang="zh-CN"/>
              <a:t>pi</a:t>
            </a:r>
            <a:r>
              <a:rPr lang="zh-CN" altLang="en-US"/>
              <a:t>的估算用到的是</a:t>
            </a:r>
            <a:r>
              <a:rPr lang="en-US" altLang="zh-CN"/>
              <a:t>count/sample</a:t>
            </a:r>
            <a:r>
              <a:rPr lang="zh-CN" altLang="en-US"/>
              <a:t>。大家有什么问题吗</a:t>
            </a:r>
            <a:r>
              <a:rPr lang="en-US" altLang="zh-CN"/>
              <a:t>？</a:t>
            </a:r>
            <a:r>
              <a:rPr lang="zh-CN" altLang="en-US"/>
              <a:t>或者大家还有什么解决方案</a:t>
            </a:r>
            <a:r>
              <a:rPr lang="en-US" altLang="zh-CN"/>
              <a:t>，</a:t>
            </a:r>
            <a:r>
              <a:rPr lang="zh-CN" altLang="en-US"/>
              <a:t>我记得批改的时候应该是有的</a:t>
            </a:r>
            <a:r>
              <a:rPr lang="en-US" altLang="zh-CN"/>
              <a:t>，</a:t>
            </a:r>
            <a:r>
              <a:rPr lang="zh-CN" altLang="en-US"/>
              <a:t>有些不太记得了</a:t>
            </a:r>
            <a:r>
              <a:rPr lang="en-US" altLang="zh-CN"/>
              <a:t>，</a:t>
            </a:r>
            <a:r>
              <a:rPr lang="zh-CN" altLang="en-US"/>
              <a:t>大家可以提出来</a:t>
            </a:r>
            <a:r>
              <a:rPr lang="en-US" altLang="zh-CN"/>
              <a:t>！</a:t>
            </a:r>
            <a:r>
              <a:rPr lang="zh-CN" altLang="en-US"/>
              <a:t>正确性的话</a:t>
            </a:r>
            <a:r>
              <a:rPr lang="en-US" altLang="zh-CN"/>
              <a:t>，</a:t>
            </a:r>
            <a:r>
              <a:rPr lang="zh-CN" altLang="en-US"/>
              <a:t>我们设置的比较宽</a:t>
            </a:r>
            <a:r>
              <a:rPr lang="en-US" altLang="zh-CN"/>
              <a:t>，</a:t>
            </a:r>
            <a:r>
              <a:rPr lang="zh-CN" altLang="en-US"/>
              <a:t>正负</a:t>
            </a:r>
            <a:r>
              <a:rPr lang="en-US" altLang="zh-CN"/>
              <a:t>0.5</a:t>
            </a:r>
            <a:r>
              <a:rPr lang="zh-CN" altLang="en-US"/>
              <a:t>的范围内</a:t>
            </a:r>
            <a:r>
              <a:rPr lang="en-US" altLang="zh-CN"/>
              <a:t>，</a:t>
            </a:r>
            <a:r>
              <a:rPr lang="zh-CN" altLang="en-US"/>
              <a:t>只要你求到的</a:t>
            </a:r>
            <a:r>
              <a:rPr lang="en-US" altLang="zh-CN"/>
              <a:t>pi</a:t>
            </a:r>
            <a:r>
              <a:rPr lang="zh-CN" altLang="en-US"/>
              <a:t>的值在正负</a:t>
            </a:r>
            <a:r>
              <a:rPr lang="en-US" altLang="zh-CN"/>
              <a:t>0.5</a:t>
            </a:r>
            <a:r>
              <a:rPr lang="zh-CN" altLang="en-US"/>
              <a:t>的范围内</a:t>
            </a:r>
            <a:r>
              <a:rPr lang="en-US" altLang="zh-CN"/>
              <a:t>，</a:t>
            </a:r>
            <a:r>
              <a:rPr lang="zh-CN" altLang="en-US"/>
              <a:t>都算对</a:t>
            </a:r>
            <a:r>
              <a:rPr lang="en-US" altLang="zh-CN"/>
              <a:t>，</a:t>
            </a:r>
            <a:r>
              <a:rPr lang="zh-CN" altLang="en-US"/>
              <a:t>这也给大家的要求放宽不少了</a:t>
            </a:r>
            <a:r>
              <a:rPr lang="en-US" altLang="zh-CN"/>
              <a:t>。</a:t>
            </a:r>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那么进入到作业一的最后一道题</a:t>
            </a:r>
            <a:r>
              <a:rPr lang="en-US" altLang="zh-CN"/>
              <a:t>，</a:t>
            </a:r>
            <a:r>
              <a:rPr lang="zh-CN" altLang="en-US"/>
              <a:t>有关于卷积的一个</a:t>
            </a:r>
            <a:r>
              <a:rPr lang="en-US" altLang="zh-CN"/>
              <a:t>OpenMP</a:t>
            </a:r>
            <a:r>
              <a:rPr lang="zh-CN" altLang="en-US"/>
              <a:t>并行实现</a:t>
            </a:r>
            <a:r>
              <a:rPr lang="en-US" altLang="zh-CN"/>
              <a:t>，</a:t>
            </a:r>
            <a:r>
              <a:rPr lang="zh-CN" altLang="en-US"/>
              <a:t>首先给大家介绍一下卷积算法吧</a:t>
            </a:r>
            <a:r>
              <a:rPr lang="en-US" altLang="zh-CN"/>
              <a:t>，</a:t>
            </a:r>
            <a:r>
              <a:rPr lang="zh-CN" altLang="en-US"/>
              <a:t>我们在这里介绍的是最简单的</a:t>
            </a:r>
            <a:r>
              <a:rPr lang="en-US" altLang="zh-CN"/>
              <a:t>2D</a:t>
            </a:r>
            <a:r>
              <a:rPr lang="zh-CN" altLang="en-US"/>
              <a:t>卷积</a:t>
            </a:r>
            <a:r>
              <a:rPr lang="en-US" altLang="zh-CN"/>
              <a:t>，</a:t>
            </a:r>
            <a:r>
              <a:rPr lang="zh-CN" altLang="en-US"/>
              <a:t>然后这里考察的主要是</a:t>
            </a:r>
            <a:r>
              <a:rPr lang="en-US" altLang="zh-CN"/>
              <a:t>reduction</a:t>
            </a:r>
            <a:r>
              <a:rPr lang="zh-CN" altLang="en-US"/>
              <a:t>的一个使用</a:t>
            </a:r>
            <a:r>
              <a:rPr lang="en-US" altLang="zh-CN"/>
              <a:t>。</a:t>
            </a:r>
            <a:r>
              <a:rPr lang="zh-CN" altLang="en-US"/>
              <a:t>我们以一个</a:t>
            </a:r>
            <a:r>
              <a:rPr lang="en-US" altLang="zh-CN"/>
              <a:t>4</a:t>
            </a:r>
            <a:r>
              <a:rPr lang="zh-CN" altLang="en-US"/>
              <a:t>乘</a:t>
            </a:r>
            <a:r>
              <a:rPr lang="en-US" altLang="zh-CN"/>
              <a:t>4</a:t>
            </a:r>
            <a:r>
              <a:rPr lang="zh-CN" altLang="en-US"/>
              <a:t>的输入特征图和一个</a:t>
            </a:r>
            <a:r>
              <a:rPr lang="en-US" altLang="zh-CN"/>
              <a:t>3</a:t>
            </a:r>
            <a:r>
              <a:rPr lang="zh-CN" altLang="en-US"/>
              <a:t>乘</a:t>
            </a:r>
            <a:r>
              <a:rPr lang="en-US" altLang="zh-CN"/>
              <a:t>3</a:t>
            </a:r>
            <a:r>
              <a:rPr lang="zh-CN" altLang="en-US"/>
              <a:t>的卷积核为例讲一下卷积的整个过程</a:t>
            </a:r>
            <a:r>
              <a:rPr lang="en-US" altLang="zh-CN"/>
              <a:t>，</a:t>
            </a:r>
            <a:r>
              <a:rPr lang="zh-CN" altLang="en-US"/>
              <a:t>假设步长为</a:t>
            </a:r>
            <a:r>
              <a:rPr lang="en-US" altLang="zh-CN"/>
              <a:t>1，</a:t>
            </a:r>
            <a:r>
              <a:rPr lang="zh-CN" altLang="en-US"/>
              <a:t>也就是题目中所描述的</a:t>
            </a:r>
            <a:r>
              <a:rPr lang="en-US" altLang="zh-CN"/>
              <a:t>no padding（</a:t>
            </a:r>
            <a:r>
              <a:rPr lang="zh-CN" altLang="en-US"/>
              <a:t>在黑板上进行板书</a:t>
            </a:r>
            <a:r>
              <a:rPr lang="en-US" altLang="zh-CN"/>
              <a:t>）</a:t>
            </a:r>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那么好</a:t>
            </a:r>
            <a:r>
              <a:rPr lang="en-US" altLang="zh-CN"/>
              <a:t>，</a:t>
            </a:r>
            <a:r>
              <a:rPr lang="zh-CN" altLang="en-US"/>
              <a:t>我们看一下我们最基本的一个并行的解法应该是怎么样的</a:t>
            </a:r>
            <a:r>
              <a:rPr lang="en-US" altLang="zh-CN"/>
              <a:t>，</a:t>
            </a:r>
            <a:r>
              <a:rPr lang="zh-CN" altLang="en-US"/>
              <a:t>这个代码的简单解释来讲</a:t>
            </a:r>
            <a:r>
              <a:rPr lang="en-US" altLang="zh-CN"/>
              <a:t>，</a:t>
            </a:r>
            <a:r>
              <a:rPr lang="zh-CN" altLang="en-US"/>
              <a:t>就是对于卷积输出的每个位置</a:t>
            </a:r>
            <a:r>
              <a:rPr lang="en-US" altLang="zh-CN"/>
              <a:t>，</a:t>
            </a:r>
            <a:r>
              <a:rPr lang="zh-CN" altLang="en-US"/>
              <a:t>我都将他并行起来执行</a:t>
            </a:r>
            <a:r>
              <a:rPr lang="en-US" altLang="zh-CN"/>
              <a:t>，</a:t>
            </a:r>
            <a:r>
              <a:rPr lang="zh-CN" altLang="en-US"/>
              <a:t>就是对于每个输出</a:t>
            </a:r>
            <a:r>
              <a:rPr lang="en-US" altLang="zh-CN"/>
              <a:t>，</a:t>
            </a:r>
            <a:r>
              <a:rPr lang="zh-CN" altLang="en-US"/>
              <a:t>是独立的</a:t>
            </a:r>
            <a:r>
              <a:rPr lang="en-US" altLang="zh-CN"/>
              <a:t>，</a:t>
            </a:r>
            <a:r>
              <a:rPr lang="zh-CN" altLang="en-US"/>
              <a:t>没有任何数据依赖的，所以我首先把这个输出并行执行</a:t>
            </a:r>
            <a:r>
              <a:rPr lang="en-US" altLang="zh-CN"/>
              <a:t>，</a:t>
            </a:r>
            <a:r>
              <a:rPr lang="zh-CN" altLang="en-US"/>
              <a:t>然后我发现</a:t>
            </a:r>
            <a:r>
              <a:rPr lang="en-US" altLang="zh-CN"/>
              <a:t>，</a:t>
            </a:r>
            <a:r>
              <a:rPr lang="zh-CN" altLang="en-US"/>
              <a:t>诶</a:t>
            </a:r>
            <a:r>
              <a:rPr lang="en-US" altLang="zh-CN"/>
              <a:t>，</a:t>
            </a:r>
            <a:r>
              <a:rPr lang="zh-CN" altLang="en-US"/>
              <a:t>其实在计算输出的算式内部</a:t>
            </a:r>
            <a:r>
              <a:rPr lang="en-US" altLang="zh-CN"/>
              <a:t>，</a:t>
            </a:r>
            <a:r>
              <a:rPr lang="zh-CN" altLang="en-US"/>
              <a:t>也是可以并行执行的</a:t>
            </a:r>
            <a:r>
              <a:rPr lang="en-US" altLang="zh-CN"/>
              <a:t>，</a:t>
            </a:r>
            <a:r>
              <a:rPr lang="zh-CN" altLang="en-US"/>
              <a:t>不过我最后需要进行一步归约操作</a:t>
            </a:r>
            <a:r>
              <a:rPr lang="en-US" altLang="zh-CN"/>
              <a:t>，</a:t>
            </a:r>
            <a:r>
              <a:rPr lang="zh-CN" altLang="en-US"/>
              <a:t>得到最终的结果</a:t>
            </a:r>
            <a:r>
              <a:rPr lang="en-US" altLang="zh-CN"/>
              <a:t>，</a:t>
            </a:r>
            <a:r>
              <a:rPr lang="zh-CN" altLang="en-US"/>
              <a:t>所以我就有了</a:t>
            </a:r>
            <a:r>
              <a:rPr lang="en-US" altLang="zh-CN"/>
              <a:t>reduction，</a:t>
            </a:r>
            <a:r>
              <a:rPr lang="zh-CN" altLang="en-US"/>
              <a:t>就是说对于输出之间</a:t>
            </a:r>
            <a:r>
              <a:rPr lang="en-US" altLang="zh-CN"/>
              <a:t>，</a:t>
            </a:r>
            <a:r>
              <a:rPr lang="zh-CN" altLang="en-US"/>
              <a:t>我是简单的并行</a:t>
            </a:r>
            <a:r>
              <a:rPr lang="en-US" altLang="zh-CN"/>
              <a:t>，</a:t>
            </a:r>
            <a:r>
              <a:rPr lang="zh-CN" altLang="en-US"/>
              <a:t>对于输出内部的算式</a:t>
            </a:r>
            <a:r>
              <a:rPr lang="en-US" altLang="zh-CN"/>
              <a:t>，</a:t>
            </a:r>
            <a:r>
              <a:rPr lang="zh-CN" altLang="en-US"/>
              <a:t>我也做并行</a:t>
            </a:r>
            <a:r>
              <a:rPr lang="en-US" altLang="zh-CN"/>
              <a:t>，</a:t>
            </a:r>
            <a:r>
              <a:rPr lang="zh-CN" altLang="en-US"/>
              <a:t>不过我最后进行一步归约操作</a:t>
            </a:r>
            <a:r>
              <a:rPr lang="en-US" altLang="zh-CN"/>
              <a:t>，</a:t>
            </a:r>
            <a:r>
              <a:rPr lang="zh-CN" altLang="en-US"/>
              <a:t>完成累加</a:t>
            </a:r>
            <a:r>
              <a:rPr lang="en-US" altLang="zh-CN"/>
              <a:t>。</a:t>
            </a:r>
            <a:r>
              <a:rPr lang="zh-CN" altLang="en-US"/>
              <a:t>大家关于这道题还有什么不一样的想法或者解法吗</a:t>
            </a:r>
            <a:r>
              <a:rPr lang="en-US" altLang="zh-CN"/>
              <a:t>。</a:t>
            </a:r>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好</a:t>
            </a:r>
            <a:r>
              <a:rPr lang="en-US" altLang="zh-CN"/>
              <a:t>，</a:t>
            </a:r>
            <a:r>
              <a:rPr lang="zh-CN" altLang="en-US"/>
              <a:t>那么讲完作业一之后</a:t>
            </a:r>
            <a:r>
              <a:rPr lang="en-US" altLang="zh-CN"/>
              <a:t>，</a:t>
            </a:r>
            <a:r>
              <a:rPr lang="zh-CN" altLang="en-US"/>
              <a:t>我们就进入到上周刚布置的作业</a:t>
            </a:r>
            <a:r>
              <a:rPr lang="en-US" altLang="zh-CN"/>
              <a:t>CUDA</a:t>
            </a:r>
            <a:r>
              <a:rPr lang="zh-CN" altLang="en-US"/>
              <a:t>编程</a:t>
            </a:r>
            <a:r>
              <a:rPr lang="en-US" altLang="zh-CN"/>
              <a:t>，</a:t>
            </a:r>
            <a:r>
              <a:rPr lang="zh-CN" altLang="en-US"/>
              <a:t>应该是昨天晚上才截止</a:t>
            </a:r>
            <a:r>
              <a:rPr lang="en-US" altLang="zh-CN"/>
              <a:t>，</a:t>
            </a:r>
            <a:r>
              <a:rPr lang="zh-CN" altLang="en-US"/>
              <a:t>还没来得及看不知道大家做的怎么样</a:t>
            </a:r>
            <a:r>
              <a:rPr lang="en-US" altLang="zh-CN"/>
              <a:t>，</a:t>
            </a:r>
            <a:r>
              <a:rPr lang="zh-CN" altLang="en-US"/>
              <a:t>第一部份的作业的话大家的完成度都挺好的</a:t>
            </a:r>
            <a:r>
              <a:rPr lang="en-US" altLang="zh-CN"/>
              <a:t>。</a:t>
            </a:r>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我们先在这里把我们的评分标准给出来</a:t>
            </a:r>
            <a:r>
              <a:rPr lang="en-US" altLang="zh-CN"/>
              <a:t>，</a:t>
            </a:r>
            <a:r>
              <a:rPr lang="zh-CN" altLang="en-US"/>
              <a:t>大家看到标准也能够更好地把握自己的程序到底写的怎么样</a:t>
            </a:r>
            <a:r>
              <a:rPr lang="en-US" altLang="zh-CN"/>
              <a:t>，</a:t>
            </a:r>
            <a:r>
              <a:rPr lang="zh-CN" altLang="en-US"/>
              <a:t>解释的请不清楚</a:t>
            </a:r>
            <a:r>
              <a:rPr lang="en-US" altLang="zh-CN"/>
              <a:t>，</a:t>
            </a:r>
            <a:r>
              <a:rPr lang="zh-CN" altLang="en-US"/>
              <a:t>以及是否有相关的优化分析</a:t>
            </a:r>
            <a:r>
              <a:rPr lang="en-US" altLang="zh-CN"/>
              <a:t>。</a:t>
            </a:r>
            <a:r>
              <a:rPr lang="zh-CN" altLang="en-US"/>
              <a:t>分数占比的话是上面这样的</a:t>
            </a:r>
            <a:r>
              <a:rPr lang="en-US" altLang="zh-CN"/>
              <a:t>，</a:t>
            </a:r>
            <a:r>
              <a:rPr lang="zh-CN" altLang="en-US"/>
              <a:t>那我们接着进入正题</a:t>
            </a:r>
            <a:r>
              <a:rPr lang="en-US" altLang="zh-CN"/>
              <a:t>。</a:t>
            </a:r>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那么上来第一道题</a:t>
            </a:r>
            <a:r>
              <a:rPr lang="en-US" altLang="zh-CN" dirty="0"/>
              <a:t>，</a:t>
            </a:r>
            <a:r>
              <a:rPr lang="zh-CN" altLang="en-US" dirty="0"/>
              <a:t>其实有两个小问</a:t>
            </a:r>
            <a:r>
              <a:rPr lang="en-US" altLang="zh-CN" dirty="0"/>
              <a:t>，</a:t>
            </a:r>
            <a:r>
              <a:rPr lang="zh-CN" altLang="en-US" dirty="0"/>
              <a:t>我们先看第一个小问</a:t>
            </a:r>
            <a:r>
              <a:rPr lang="en-US" altLang="zh-CN" dirty="0"/>
              <a:t>，</a:t>
            </a:r>
            <a:r>
              <a:rPr lang="zh-CN" altLang="en-US" dirty="0"/>
              <a:t>大的方面来说就是一个矩阵乘法</a:t>
            </a:r>
            <a:r>
              <a:rPr lang="en-US" altLang="zh-CN" dirty="0"/>
              <a:t>。</a:t>
            </a:r>
            <a:r>
              <a:rPr lang="zh-CN" altLang="en-US" dirty="0"/>
              <a:t>我知道宋老师之前和大家讲了很多种数据流实现矩阵乘法</a:t>
            </a:r>
            <a:r>
              <a:rPr lang="en-US" altLang="zh-CN" dirty="0"/>
              <a:t>，</a:t>
            </a:r>
            <a:r>
              <a:rPr lang="zh-CN" altLang="en-US" dirty="0"/>
              <a:t>但是在这里的话</a:t>
            </a:r>
            <a:r>
              <a:rPr lang="en-US" altLang="zh-CN" dirty="0"/>
              <a:t>，</a:t>
            </a:r>
            <a:r>
              <a:rPr lang="zh-CN" altLang="en-US" dirty="0"/>
              <a:t>首先我们是只用实现一个稠密矩阵乘法</a:t>
            </a:r>
            <a:r>
              <a:rPr lang="en-US" altLang="zh-CN" dirty="0"/>
              <a:t>，</a:t>
            </a:r>
            <a:r>
              <a:rPr lang="zh-CN" altLang="en-US" dirty="0"/>
              <a:t>那么只要大家能够简单地实现用内积方式完成的矩阵乘法</a:t>
            </a:r>
            <a:r>
              <a:rPr lang="en-US" altLang="zh-CN" dirty="0"/>
              <a:t>，</a:t>
            </a:r>
            <a:r>
              <a:rPr lang="zh-CN" altLang="en-US" dirty="0"/>
              <a:t>然后是一个</a:t>
            </a:r>
            <a:r>
              <a:rPr lang="en-US" altLang="zh-CN" dirty="0"/>
              <a:t>CUDA</a:t>
            </a:r>
            <a:r>
              <a:rPr lang="zh-CN" altLang="en-US" dirty="0"/>
              <a:t>并行的形式</a:t>
            </a:r>
            <a:r>
              <a:rPr lang="en-US" altLang="zh-CN" dirty="0"/>
              <a:t>，</a:t>
            </a:r>
            <a:r>
              <a:rPr lang="zh-CN" altLang="en-US" dirty="0"/>
              <a:t>就可以了</a:t>
            </a:r>
            <a:r>
              <a:rPr lang="en-US" altLang="zh-CN" dirty="0"/>
              <a:t>，</a:t>
            </a:r>
            <a:r>
              <a:rPr lang="zh-CN" altLang="en-US" dirty="0"/>
              <a:t>这里的话最简单的方式是对于矩阵</a:t>
            </a:r>
            <a:r>
              <a:rPr lang="en-US" altLang="zh-CN" dirty="0"/>
              <a:t>C</a:t>
            </a:r>
            <a:r>
              <a:rPr lang="zh-CN" altLang="en-US" dirty="0"/>
              <a:t>的每一个元素</a:t>
            </a:r>
            <a:r>
              <a:rPr lang="en-US" altLang="zh-CN" dirty="0"/>
              <a:t>，</a:t>
            </a:r>
            <a:r>
              <a:rPr lang="zh-CN" altLang="en-US" dirty="0"/>
              <a:t>我都用一个线程去做</a:t>
            </a:r>
            <a:r>
              <a:rPr lang="en-US" altLang="zh-CN" dirty="0"/>
              <a:t>。</a:t>
            </a:r>
            <a:r>
              <a:rPr lang="zh-CN" altLang="en-US" dirty="0"/>
              <a:t>对大家的要求不高</a:t>
            </a:r>
            <a:r>
              <a:rPr lang="en-US" altLang="zh-CN" dirty="0"/>
              <a:t>。</a:t>
            </a:r>
            <a:endParaRPr lang="en-US" altLang="zh-CN"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图里面展示的就是最简单的使用内积计算的一个矩阵乘法的</a:t>
            </a:r>
            <a:r>
              <a:rPr lang="en-US" altLang="zh-CN"/>
              <a:t>CUDA</a:t>
            </a:r>
            <a:r>
              <a:rPr lang="zh-CN" altLang="en-US"/>
              <a:t>并行编程</a:t>
            </a:r>
            <a:r>
              <a:rPr lang="en-US" altLang="zh-CN"/>
              <a:t>，</a:t>
            </a:r>
            <a:r>
              <a:rPr lang="zh-CN" altLang="en-US"/>
              <a:t>每个线程负责计算</a:t>
            </a:r>
            <a:r>
              <a:rPr lang="en-US" altLang="zh-CN"/>
              <a:t>C</a:t>
            </a:r>
            <a:r>
              <a:rPr lang="zh-CN" altLang="en-US"/>
              <a:t>矩阵中一个位置的元素值</a:t>
            </a:r>
            <a:r>
              <a:rPr lang="en-US" altLang="zh-CN"/>
              <a:t>。</a:t>
            </a:r>
            <a:r>
              <a:rPr lang="zh-CN" altLang="en-US"/>
              <a:t>首先判断线程号有没有超过</a:t>
            </a:r>
            <a:r>
              <a:rPr lang="en-US" altLang="zh-CN"/>
              <a:t>C</a:t>
            </a:r>
            <a:r>
              <a:rPr lang="zh-CN" altLang="en-US"/>
              <a:t>矩阵的边界</a:t>
            </a:r>
            <a:r>
              <a:rPr lang="en-US" altLang="zh-CN"/>
              <a:t>，</a:t>
            </a:r>
            <a:r>
              <a:rPr lang="zh-CN" altLang="en-US"/>
              <a:t>然后每个</a:t>
            </a:r>
            <a:r>
              <a:rPr lang="en-US" altLang="zh-CN"/>
              <a:t>C</a:t>
            </a:r>
            <a:r>
              <a:rPr lang="zh-CN" altLang="en-US"/>
              <a:t>矩阵单个元素的计算</a:t>
            </a:r>
            <a:r>
              <a:rPr lang="en-US" altLang="zh-CN"/>
              <a:t>，</a:t>
            </a:r>
            <a:r>
              <a:rPr lang="zh-CN" altLang="en-US"/>
              <a:t>就是遍历</a:t>
            </a:r>
            <a:r>
              <a:rPr lang="en-US" altLang="zh-CN"/>
              <a:t>A</a:t>
            </a:r>
            <a:r>
              <a:rPr lang="zh-CN" altLang="en-US"/>
              <a:t>的某一行</a:t>
            </a:r>
            <a:r>
              <a:rPr lang="en-US" altLang="zh-CN"/>
              <a:t>，</a:t>
            </a:r>
            <a:r>
              <a:rPr lang="zh-CN" altLang="en-US"/>
              <a:t>与对应的</a:t>
            </a:r>
            <a:r>
              <a:rPr lang="en-US" altLang="zh-CN"/>
              <a:t>B</a:t>
            </a:r>
            <a:r>
              <a:rPr lang="zh-CN" altLang="en-US"/>
              <a:t>的某一列的值进行相乘之后</a:t>
            </a:r>
            <a:r>
              <a:rPr lang="en-US" altLang="zh-CN"/>
              <a:t>，</a:t>
            </a:r>
            <a:r>
              <a:rPr lang="zh-CN" altLang="en-US"/>
              <a:t>再相加</a:t>
            </a:r>
            <a:r>
              <a:rPr lang="en-US" altLang="zh-CN"/>
              <a:t>，</a:t>
            </a:r>
            <a:r>
              <a:rPr lang="zh-CN" altLang="en-US"/>
              <a:t>这就是每个线程干的工作</a:t>
            </a:r>
            <a:r>
              <a:rPr lang="en-US" altLang="zh-CN"/>
              <a:t>，</a:t>
            </a:r>
            <a:r>
              <a:rPr lang="zh-CN" altLang="en-US"/>
              <a:t>很简单</a:t>
            </a:r>
            <a:r>
              <a:rPr lang="en-US" altLang="zh-CN"/>
              <a:t>，</a:t>
            </a:r>
            <a:r>
              <a:rPr lang="zh-CN" altLang="en-US"/>
              <a:t>那接下来我们看一下第二个小问</a:t>
            </a:r>
            <a:r>
              <a:rPr lang="en-US" altLang="zh-CN"/>
              <a:t>。</a:t>
            </a:r>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假设有矩阵</a:t>
            </a:r>
            <a:r>
              <a:rPr lang="en-US" altLang="zh-CN" dirty="0">
                <a:sym typeface="+mn-ea"/>
              </a:rPr>
              <a:t>A,B</a:t>
            </a:r>
            <a:r>
              <a:rPr lang="zh-CN" altLang="en-US" dirty="0">
                <a:sym typeface="+mn-ea"/>
              </a:rPr>
              <a:t>，需要计算矩阵</a:t>
            </a:r>
            <a:r>
              <a:rPr lang="en-US" altLang="zh-CN" dirty="0">
                <a:sym typeface="+mn-ea"/>
              </a:rPr>
              <a:t>A</a:t>
            </a:r>
            <a:r>
              <a:rPr lang="zh-CN" altLang="en-US" dirty="0">
                <a:sym typeface="+mn-ea"/>
              </a:rPr>
              <a:t>和</a:t>
            </a:r>
            <a:r>
              <a:rPr lang="en-US" altLang="zh-CN" dirty="0">
                <a:sym typeface="+mn-ea"/>
              </a:rPr>
              <a:t>B</a:t>
            </a:r>
            <a:r>
              <a:rPr lang="zh-CN" altLang="en-US" dirty="0">
                <a:sym typeface="+mn-ea"/>
              </a:rPr>
              <a:t>的乘法，即矩阵</a:t>
            </a:r>
            <a:r>
              <a:rPr lang="en-US" altLang="zh-CN" dirty="0">
                <a:sym typeface="+mn-ea"/>
              </a:rPr>
              <a:t>C</a:t>
            </a:r>
            <a:r>
              <a:rPr lang="zh-CN" altLang="en-US" dirty="0">
                <a:sym typeface="+mn-ea"/>
              </a:rPr>
              <a:t>。</a:t>
            </a:r>
            <a:r>
              <a:rPr lang="en-US" altLang="zh-CN" dirty="0">
                <a:sym typeface="+mn-ea"/>
              </a:rPr>
              <a:t>A</a:t>
            </a:r>
            <a:r>
              <a:rPr lang="zh-CN" altLang="en-US" dirty="0">
                <a:sym typeface="+mn-ea"/>
              </a:rPr>
              <a:t>、</a:t>
            </a:r>
            <a:r>
              <a:rPr lang="en-US" altLang="zh-CN" dirty="0">
                <a:sym typeface="+mn-ea"/>
              </a:rPr>
              <a:t>B</a:t>
            </a:r>
            <a:r>
              <a:rPr lang="zh-CN" altLang="en-US" dirty="0">
                <a:sym typeface="+mn-ea"/>
              </a:rPr>
              <a:t>、</a:t>
            </a:r>
            <a:r>
              <a:rPr lang="en-US" altLang="zh-CN" dirty="0">
                <a:sym typeface="+mn-ea"/>
              </a:rPr>
              <a:t>C</a:t>
            </a:r>
            <a:r>
              <a:rPr lang="zh-CN" altLang="en-US" dirty="0">
                <a:sym typeface="+mn-ea"/>
              </a:rPr>
              <a:t>三个矩阵的维度分别为</a:t>
            </a:r>
            <a:r>
              <a:rPr lang="en-US" altLang="zh-CN" dirty="0" err="1">
                <a:sym typeface="+mn-ea"/>
              </a:rPr>
              <a:t>m∗k</a:t>
            </a:r>
            <a:r>
              <a:rPr lang="zh-CN" altLang="en-US" dirty="0">
                <a:sym typeface="+mn-ea"/>
              </a:rPr>
              <a:t>，</a:t>
            </a:r>
            <a:r>
              <a:rPr lang="en-US" altLang="zh-CN" dirty="0" err="1">
                <a:sym typeface="+mn-ea"/>
              </a:rPr>
              <a:t>k∗n</a:t>
            </a:r>
            <a:r>
              <a:rPr lang="zh-CN" altLang="en-US" dirty="0">
                <a:sym typeface="+mn-ea"/>
              </a:rPr>
              <a:t>，</a:t>
            </a:r>
            <a:r>
              <a:rPr lang="en-US" altLang="zh-CN" dirty="0" err="1">
                <a:sym typeface="+mn-ea"/>
              </a:rPr>
              <a:t>m∗n</a:t>
            </a:r>
            <a:r>
              <a:rPr lang="en-US" altLang="zh-CN" dirty="0">
                <a:sym typeface="+mn-ea"/>
              </a:rPr>
              <a:t> </a:t>
            </a:r>
            <a:r>
              <a:rPr lang="zh-CN" altLang="en-US" dirty="0">
                <a:sym typeface="+mn-ea"/>
              </a:rPr>
              <a:t>且三个矩阵中的数据都是单精度浮点数。对于</a:t>
            </a:r>
            <a:r>
              <a:rPr lang="en-US" altLang="zh-CN" dirty="0">
                <a:sym typeface="+mn-ea"/>
              </a:rPr>
              <a:t>C</a:t>
            </a:r>
            <a:r>
              <a:rPr lang="zh-CN" altLang="en-US" dirty="0">
                <a:sym typeface="+mn-ea"/>
              </a:rPr>
              <a:t>中每一个元素，</a:t>
            </a:r>
            <a:r>
              <a:rPr lang="en-US" altLang="zh-CN" dirty="0">
                <a:sym typeface="+mn-ea"/>
              </a:rPr>
              <a:t>C[</a:t>
            </a:r>
            <a:r>
              <a:rPr lang="en-US" altLang="zh-CN" dirty="0" err="1">
                <a:sym typeface="+mn-ea"/>
              </a:rPr>
              <a:t>i</a:t>
            </a:r>
            <a:r>
              <a:rPr lang="en-US" altLang="zh-CN" dirty="0">
                <a:sym typeface="+mn-ea"/>
              </a:rPr>
              <a:t>][j]</a:t>
            </a:r>
            <a:r>
              <a:rPr lang="zh-CN" altLang="en-US" dirty="0">
                <a:sym typeface="+mn-ea"/>
              </a:rPr>
              <a:t>，可以看作是</a:t>
            </a:r>
            <a:r>
              <a:rPr lang="en-US" altLang="zh-CN" dirty="0">
                <a:sym typeface="+mn-ea"/>
              </a:rPr>
              <a:t>A</a:t>
            </a:r>
            <a:r>
              <a:rPr lang="zh-CN" altLang="en-US" dirty="0">
                <a:sym typeface="+mn-ea"/>
              </a:rPr>
              <a:t>的一行和</a:t>
            </a:r>
            <a:r>
              <a:rPr lang="en-US" altLang="zh-CN" dirty="0">
                <a:sym typeface="+mn-ea"/>
              </a:rPr>
              <a:t>B</a:t>
            </a:r>
            <a:r>
              <a:rPr lang="zh-CN" altLang="en-US" dirty="0">
                <a:sym typeface="+mn-ea"/>
              </a:rPr>
              <a:t>的一列进行一次归约操作。采用最</a:t>
            </a:r>
            <a:r>
              <a:rPr lang="en-US" altLang="zh-CN" dirty="0">
                <a:sym typeface="+mn-ea"/>
              </a:rPr>
              <a:t>naive</a:t>
            </a:r>
            <a:r>
              <a:rPr lang="zh-CN" altLang="en-US" dirty="0">
                <a:sym typeface="+mn-ea"/>
              </a:rPr>
              <a:t>的</a:t>
            </a:r>
            <a:r>
              <a:rPr lang="en-US" altLang="zh-CN" dirty="0">
                <a:sym typeface="+mn-ea"/>
              </a:rPr>
              <a:t>GEMM</a:t>
            </a:r>
            <a:r>
              <a:rPr lang="zh-CN" altLang="en-US" dirty="0">
                <a:sym typeface="+mn-ea"/>
              </a:rPr>
              <a:t>算法，在</a:t>
            </a:r>
            <a:r>
              <a:rPr lang="en-US" altLang="zh-CN" dirty="0">
                <a:sym typeface="+mn-ea"/>
              </a:rPr>
              <a:t>GPU</a:t>
            </a:r>
            <a:r>
              <a:rPr lang="zh-CN" altLang="en-US" dirty="0">
                <a:sym typeface="+mn-ea"/>
              </a:rPr>
              <a:t>中，一共开启</a:t>
            </a:r>
            <a:r>
              <a:rPr lang="en-US" altLang="zh-CN" dirty="0" err="1">
                <a:sym typeface="+mn-ea"/>
              </a:rPr>
              <a:t>m∗n</a:t>
            </a:r>
            <a:r>
              <a:rPr lang="en-US" altLang="zh-CN" dirty="0">
                <a:sym typeface="+mn-ea"/>
              </a:rPr>
              <a:t> </a:t>
            </a:r>
            <a:r>
              <a:rPr lang="zh-CN" altLang="en-US" dirty="0">
                <a:sym typeface="+mn-ea"/>
              </a:rPr>
              <a:t>个线程，每个线程需要读取矩阵</a:t>
            </a:r>
            <a:r>
              <a:rPr lang="en-US" altLang="zh-CN" dirty="0">
                <a:sym typeface="+mn-ea"/>
              </a:rPr>
              <a:t>A</a:t>
            </a:r>
            <a:r>
              <a:rPr lang="zh-CN" altLang="en-US" dirty="0">
                <a:sym typeface="+mn-ea"/>
              </a:rPr>
              <a:t>的一行与矩阵</a:t>
            </a:r>
            <a:r>
              <a:rPr lang="en-US" altLang="zh-CN" dirty="0">
                <a:sym typeface="+mn-ea"/>
              </a:rPr>
              <a:t>B</a:t>
            </a:r>
            <a:r>
              <a:rPr lang="zh-CN" altLang="en-US" dirty="0">
                <a:sym typeface="+mn-ea"/>
              </a:rPr>
              <a:t>的一列，而后将计算结果写回至矩阵</a:t>
            </a:r>
            <a:r>
              <a:rPr lang="en-US" altLang="zh-CN" dirty="0">
                <a:sym typeface="+mn-ea"/>
              </a:rPr>
              <a:t>C</a:t>
            </a:r>
            <a:r>
              <a:rPr lang="zh-CN" altLang="en-US" dirty="0">
                <a:sym typeface="+mn-ea"/>
              </a:rPr>
              <a:t>中。因而，完成计算一共需要从</a:t>
            </a:r>
            <a:r>
              <a:rPr lang="en-US" altLang="zh-CN" dirty="0">
                <a:sym typeface="+mn-ea"/>
              </a:rPr>
              <a:t>global memory</a:t>
            </a:r>
            <a:r>
              <a:rPr lang="zh-CN" altLang="en-US" dirty="0">
                <a:sym typeface="+mn-ea"/>
              </a:rPr>
              <a:t>中进行</a:t>
            </a:r>
            <a:r>
              <a:rPr lang="en-US" altLang="zh-CN" dirty="0">
                <a:sym typeface="+mn-ea"/>
              </a:rPr>
              <a:t>2mnk  </a:t>
            </a:r>
            <a:r>
              <a:rPr lang="zh-CN" altLang="en-US" dirty="0">
                <a:sym typeface="+mn-ea"/>
              </a:rPr>
              <a:t>次读操作和</a:t>
            </a:r>
            <a:r>
              <a:rPr lang="en-US" altLang="zh-CN" dirty="0">
                <a:sym typeface="+mn-ea"/>
              </a:rPr>
              <a:t>m*n</a:t>
            </a:r>
            <a:r>
              <a:rPr lang="zh-CN" altLang="en-US" dirty="0">
                <a:sym typeface="+mn-ea"/>
              </a:rPr>
              <a:t>次写操作。大量的访存操作使得</a:t>
            </a:r>
            <a:r>
              <a:rPr lang="en-US" altLang="zh-CN" dirty="0">
                <a:sym typeface="+mn-ea"/>
              </a:rPr>
              <a:t>GEMM</a:t>
            </a:r>
            <a:r>
              <a:rPr lang="zh-CN" altLang="en-US" dirty="0">
                <a:sym typeface="+mn-ea"/>
              </a:rPr>
              <a:t>效率难以提高，因而考虑</a:t>
            </a:r>
            <a:r>
              <a:rPr lang="en-US" altLang="zh-CN" dirty="0">
                <a:sym typeface="+mn-ea"/>
              </a:rPr>
              <a:t>global memory</a:t>
            </a:r>
            <a:r>
              <a:rPr lang="zh-CN" altLang="en-US" dirty="0">
                <a:sym typeface="+mn-ea"/>
              </a:rPr>
              <a:t>中进行分块，并将矩阵块放置到</a:t>
            </a:r>
            <a:r>
              <a:rPr lang="en-US" altLang="zh-CN" dirty="0">
                <a:sym typeface="+mn-ea"/>
              </a:rPr>
              <a:t>shared memory</a:t>
            </a:r>
            <a:r>
              <a:rPr lang="zh-CN" altLang="en-US" dirty="0">
                <a:sym typeface="+mn-ea"/>
              </a:rPr>
              <a:t>中。</a:t>
            </a:r>
            <a:endParaRPr lang="zh-CN" altLang="en-US" dirty="0"/>
          </a:p>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首先将</a:t>
            </a:r>
            <a:r>
              <a:rPr lang="en-US" altLang="zh-CN" dirty="0">
                <a:sym typeface="+mn-ea"/>
              </a:rPr>
              <a:t>A</a:t>
            </a:r>
            <a:r>
              <a:rPr lang="zh-CN" altLang="en-US" dirty="0">
                <a:sym typeface="+mn-ea"/>
              </a:rPr>
              <a:t>、</a:t>
            </a:r>
            <a:r>
              <a:rPr lang="en-US" altLang="zh-CN" dirty="0">
                <a:sym typeface="+mn-ea"/>
              </a:rPr>
              <a:t>B</a:t>
            </a:r>
            <a:r>
              <a:rPr lang="zh-CN" altLang="en-US" dirty="0">
                <a:sym typeface="+mn-ea"/>
              </a:rPr>
              <a:t>、</a:t>
            </a:r>
            <a:r>
              <a:rPr lang="en-US" altLang="zh-CN" dirty="0">
                <a:sym typeface="+mn-ea"/>
              </a:rPr>
              <a:t>C</a:t>
            </a:r>
            <a:r>
              <a:rPr lang="zh-CN" altLang="en-US" dirty="0">
                <a:sym typeface="+mn-ea"/>
              </a:rPr>
              <a:t>三个矩阵划分为多个维度为</a:t>
            </a:r>
            <a:r>
              <a:rPr lang="en-US" altLang="zh-CN" dirty="0">
                <a:sym typeface="+mn-ea"/>
              </a:rPr>
              <a:t>bm*bk ,bk*</a:t>
            </a:r>
            <a:r>
              <a:rPr lang="en-US" altLang="zh-CN" dirty="0" err="1">
                <a:sym typeface="+mn-ea"/>
              </a:rPr>
              <a:t>bn,bm</a:t>
            </a:r>
            <a:r>
              <a:rPr lang="en-US" altLang="zh-CN" dirty="0">
                <a:sym typeface="+mn-ea"/>
              </a:rPr>
              <a:t>*bn</a:t>
            </a:r>
            <a:r>
              <a:rPr lang="zh-CN" altLang="en-US" dirty="0">
                <a:sym typeface="+mn-ea"/>
              </a:rPr>
              <a:t>的小矩阵块。随后在</a:t>
            </a:r>
            <a:r>
              <a:rPr lang="en-US" altLang="zh-CN" dirty="0">
                <a:sym typeface="+mn-ea"/>
              </a:rPr>
              <a:t>GPU</a:t>
            </a:r>
            <a:r>
              <a:rPr lang="zh-CN" altLang="en-US" dirty="0">
                <a:sym typeface="+mn-ea"/>
              </a:rPr>
              <a:t>中开启</a:t>
            </a:r>
            <a:r>
              <a:rPr lang="en-US" altLang="zh-CN" dirty="0">
                <a:sym typeface="+mn-ea"/>
              </a:rPr>
              <a:t>M*N</a:t>
            </a:r>
            <a:r>
              <a:rPr lang="zh-CN" altLang="en-US" dirty="0">
                <a:sym typeface="+mn-ea"/>
              </a:rPr>
              <a:t>个</a:t>
            </a:r>
            <a:r>
              <a:rPr lang="en-US" altLang="zh-CN" dirty="0">
                <a:sym typeface="+mn-ea"/>
              </a:rPr>
              <a:t>block</a:t>
            </a:r>
            <a:r>
              <a:rPr lang="zh-CN" altLang="en-US" dirty="0">
                <a:sym typeface="+mn-ea"/>
              </a:rPr>
              <a:t>，每个</a:t>
            </a:r>
            <a:r>
              <a:rPr lang="en-US" altLang="zh-CN" dirty="0">
                <a:sym typeface="+mn-ea"/>
              </a:rPr>
              <a:t>block</a:t>
            </a:r>
            <a:r>
              <a:rPr lang="zh-CN" altLang="en-US" dirty="0">
                <a:sym typeface="+mn-ea"/>
              </a:rPr>
              <a:t>负责</a:t>
            </a:r>
            <a:r>
              <a:rPr lang="en-US" altLang="zh-CN" dirty="0">
                <a:sym typeface="+mn-ea"/>
              </a:rPr>
              <a:t>C</a:t>
            </a:r>
            <a:r>
              <a:rPr lang="zh-CN" altLang="en-US" dirty="0">
                <a:sym typeface="+mn-ea"/>
              </a:rPr>
              <a:t>中一个维度为</a:t>
            </a:r>
            <a:r>
              <a:rPr lang="en-US" altLang="zh-CN" dirty="0">
                <a:sym typeface="+mn-ea"/>
              </a:rPr>
              <a:t>bm*bn</a:t>
            </a:r>
            <a:r>
              <a:rPr lang="zh-CN" altLang="en-US" dirty="0">
                <a:sym typeface="+mn-ea"/>
              </a:rPr>
              <a:t>的小矩阵块的计算。</a:t>
            </a:r>
            <a:r>
              <a:rPr lang="zh-CN" altLang="en-US" noProof="0" dirty="0">
                <a:ln>
                  <a:noFill/>
                </a:ln>
                <a:solidFill>
                  <a:prstClr val="black"/>
                </a:solidFill>
                <a:effectLst/>
                <a:uLnTx/>
                <a:uFillTx/>
                <a:latin typeface="Arial" panose="020B0604020202090204" pitchFamily="34" charset="0"/>
                <a:ea typeface="宋体" pitchFamily="2" charset="-122"/>
                <a:sym typeface="+mn-ea"/>
              </a:rPr>
              <a:t>对于一个</a:t>
            </a:r>
            <a:r>
              <a:rPr lang="en-US" altLang="zh-CN" noProof="0" dirty="0">
                <a:ln>
                  <a:noFill/>
                </a:ln>
                <a:solidFill>
                  <a:prstClr val="black"/>
                </a:solidFill>
                <a:effectLst/>
                <a:uLnTx/>
                <a:uFillTx/>
                <a:latin typeface="Arial" panose="020B0604020202090204" pitchFamily="34" charset="0"/>
                <a:ea typeface="宋体" pitchFamily="2" charset="-122"/>
                <a:sym typeface="+mn-ea"/>
              </a:rPr>
              <a:t>bm*bn</a:t>
            </a:r>
            <a:r>
              <a:rPr lang="zh-CN" altLang="en-US" noProof="0" dirty="0">
                <a:ln>
                  <a:noFill/>
                </a:ln>
                <a:solidFill>
                  <a:prstClr val="black"/>
                </a:solidFill>
                <a:effectLst/>
                <a:uLnTx/>
                <a:uFillTx/>
                <a:latin typeface="Arial" panose="020B0604020202090204" pitchFamily="34" charset="0"/>
                <a:ea typeface="宋体" pitchFamily="2" charset="-122"/>
                <a:sym typeface="+mn-ea"/>
              </a:rPr>
              <a:t>小矩阵的计算，一共有</a:t>
            </a:r>
            <a:r>
              <a:rPr lang="en-US" altLang="zh-CN" noProof="0" dirty="0">
                <a:ln>
                  <a:noFill/>
                </a:ln>
                <a:solidFill>
                  <a:prstClr val="black"/>
                </a:solidFill>
                <a:effectLst/>
                <a:uLnTx/>
                <a:uFillTx/>
                <a:latin typeface="Arial" panose="020B0604020202090204" pitchFamily="34" charset="0"/>
                <a:ea typeface="宋体" pitchFamily="2" charset="-122"/>
                <a:sym typeface="+mn-ea"/>
              </a:rPr>
              <a:t>K</a:t>
            </a:r>
            <a:r>
              <a:rPr lang="zh-CN" altLang="en-US" noProof="0" dirty="0">
                <a:ln>
                  <a:noFill/>
                </a:ln>
                <a:solidFill>
                  <a:prstClr val="black"/>
                </a:solidFill>
                <a:effectLst/>
                <a:uLnTx/>
                <a:uFillTx/>
                <a:latin typeface="Arial" panose="020B0604020202090204" pitchFamily="34" charset="0"/>
                <a:ea typeface="宋体" pitchFamily="2" charset="-122"/>
                <a:sym typeface="+mn-ea"/>
              </a:rPr>
              <a:t>次迭代，每一次迭代读取</a:t>
            </a:r>
            <a:r>
              <a:rPr lang="en-US" altLang="zh-CN" noProof="0" dirty="0">
                <a:ln>
                  <a:noFill/>
                </a:ln>
                <a:solidFill>
                  <a:prstClr val="black"/>
                </a:solidFill>
                <a:effectLst/>
                <a:uLnTx/>
                <a:uFillTx/>
                <a:latin typeface="Arial" panose="020B0604020202090204" pitchFamily="34" charset="0"/>
                <a:ea typeface="宋体" pitchFamily="2" charset="-122"/>
                <a:sym typeface="+mn-ea"/>
              </a:rPr>
              <a:t>A</a:t>
            </a:r>
            <a:r>
              <a:rPr lang="zh-CN" altLang="en-US" noProof="0" dirty="0">
                <a:ln>
                  <a:noFill/>
                </a:ln>
                <a:solidFill>
                  <a:prstClr val="black"/>
                </a:solidFill>
                <a:effectLst/>
                <a:uLnTx/>
                <a:uFillTx/>
                <a:latin typeface="Arial" panose="020B0604020202090204" pitchFamily="34" charset="0"/>
                <a:ea typeface="宋体" pitchFamily="2" charset="-122"/>
                <a:sym typeface="+mn-ea"/>
              </a:rPr>
              <a:t>矩阵中</a:t>
            </a:r>
            <a:r>
              <a:rPr lang="en-US" altLang="zh-CN" noProof="0" dirty="0">
                <a:ln>
                  <a:noFill/>
                </a:ln>
                <a:solidFill>
                  <a:prstClr val="black"/>
                </a:solidFill>
                <a:effectLst/>
                <a:uLnTx/>
                <a:uFillTx/>
                <a:latin typeface="Arial" panose="020B0604020202090204" pitchFamily="34" charset="0"/>
                <a:ea typeface="宋体" pitchFamily="2" charset="-122"/>
                <a:sym typeface="+mn-ea"/>
              </a:rPr>
              <a:t>bm*bk</a:t>
            </a:r>
            <a:r>
              <a:rPr lang="zh-CN" altLang="en-US" noProof="0" dirty="0">
                <a:ln>
                  <a:noFill/>
                </a:ln>
                <a:solidFill>
                  <a:prstClr val="black"/>
                </a:solidFill>
                <a:effectLst/>
                <a:uLnTx/>
                <a:uFillTx/>
                <a:latin typeface="Arial" panose="020B0604020202090204" pitchFamily="34" charset="0"/>
                <a:ea typeface="宋体" pitchFamily="2" charset="-122"/>
                <a:sym typeface="+mn-ea"/>
              </a:rPr>
              <a:t>的小矩阵和</a:t>
            </a:r>
            <a:r>
              <a:rPr lang="en-US" altLang="zh-CN" noProof="0" dirty="0">
                <a:ln>
                  <a:noFill/>
                </a:ln>
                <a:solidFill>
                  <a:prstClr val="black"/>
                </a:solidFill>
                <a:effectLst/>
                <a:uLnTx/>
                <a:uFillTx/>
                <a:latin typeface="Arial" panose="020B0604020202090204" pitchFamily="34" charset="0"/>
                <a:ea typeface="宋体" pitchFamily="2" charset="-122"/>
                <a:sym typeface="+mn-ea"/>
              </a:rPr>
              <a:t>B</a:t>
            </a:r>
            <a:r>
              <a:rPr lang="zh-CN" altLang="en-US" noProof="0" dirty="0">
                <a:ln>
                  <a:noFill/>
                </a:ln>
                <a:solidFill>
                  <a:prstClr val="black"/>
                </a:solidFill>
                <a:effectLst/>
                <a:uLnTx/>
                <a:uFillTx/>
                <a:latin typeface="Arial" panose="020B0604020202090204" pitchFamily="34" charset="0"/>
                <a:ea typeface="宋体" pitchFamily="2" charset="-122"/>
                <a:sym typeface="+mn-ea"/>
              </a:rPr>
              <a:t>矩阵中</a:t>
            </a:r>
            <a:r>
              <a:rPr lang="en-US" altLang="zh-CN" noProof="0" dirty="0">
                <a:ln>
                  <a:noFill/>
                </a:ln>
                <a:solidFill>
                  <a:prstClr val="black"/>
                </a:solidFill>
                <a:effectLst/>
                <a:uLnTx/>
                <a:uFillTx/>
                <a:latin typeface="Arial" panose="020B0604020202090204" pitchFamily="34" charset="0"/>
                <a:ea typeface="宋体" pitchFamily="2" charset="-122"/>
                <a:sym typeface="+mn-ea"/>
              </a:rPr>
              <a:t>bk*bn</a:t>
            </a:r>
            <a:r>
              <a:rPr lang="zh-CN" altLang="en-US" noProof="0" dirty="0">
                <a:ln>
                  <a:noFill/>
                </a:ln>
                <a:solidFill>
                  <a:prstClr val="black"/>
                </a:solidFill>
                <a:effectLst/>
                <a:uLnTx/>
                <a:uFillTx/>
                <a:latin typeface="Arial" panose="020B0604020202090204" pitchFamily="34" charset="0"/>
                <a:ea typeface="宋体" pitchFamily="2" charset="-122"/>
                <a:sym typeface="+mn-ea"/>
              </a:rPr>
              <a:t>的小矩阵到</a:t>
            </a:r>
            <a:r>
              <a:rPr lang="en-US" altLang="zh-CN" noProof="0" dirty="0">
                <a:ln>
                  <a:noFill/>
                </a:ln>
                <a:solidFill>
                  <a:prstClr val="black"/>
                </a:solidFill>
                <a:effectLst/>
                <a:uLnTx/>
                <a:uFillTx/>
                <a:latin typeface="Arial" panose="020B0604020202090204" pitchFamily="34" charset="0"/>
                <a:ea typeface="宋体" pitchFamily="2" charset="-122"/>
                <a:sym typeface="+mn-ea"/>
              </a:rPr>
              <a:t>shared memory</a:t>
            </a:r>
            <a:r>
              <a:rPr lang="zh-CN" altLang="en-US" noProof="0" dirty="0">
                <a:ln>
                  <a:noFill/>
                </a:ln>
                <a:solidFill>
                  <a:prstClr val="black"/>
                </a:solidFill>
                <a:effectLst/>
                <a:uLnTx/>
                <a:uFillTx/>
                <a:latin typeface="Arial" panose="020B0604020202090204" pitchFamily="34" charset="0"/>
                <a:ea typeface="宋体" pitchFamily="2" charset="-122"/>
                <a:sym typeface="+mn-ea"/>
              </a:rPr>
              <a:t>中。通过</a:t>
            </a:r>
            <a:r>
              <a:rPr lang="en-US" altLang="zh-CN" noProof="0" dirty="0">
                <a:ln>
                  <a:noFill/>
                </a:ln>
                <a:solidFill>
                  <a:prstClr val="black"/>
                </a:solidFill>
                <a:effectLst/>
                <a:uLnTx/>
                <a:uFillTx/>
                <a:latin typeface="Arial" panose="020B0604020202090204" pitchFamily="34" charset="0"/>
                <a:ea typeface="宋体" pitchFamily="2" charset="-122"/>
                <a:sym typeface="+mn-ea"/>
              </a:rPr>
              <a:t>global memory</a:t>
            </a:r>
            <a:r>
              <a:rPr lang="zh-CN" altLang="en-US" noProof="0" dirty="0">
                <a:ln>
                  <a:noFill/>
                </a:ln>
                <a:solidFill>
                  <a:prstClr val="black"/>
                </a:solidFill>
                <a:effectLst/>
                <a:uLnTx/>
                <a:uFillTx/>
                <a:latin typeface="Arial" panose="020B0604020202090204" pitchFamily="34" charset="0"/>
                <a:ea typeface="宋体" pitchFamily="2" charset="-122"/>
                <a:sym typeface="+mn-ea"/>
              </a:rPr>
              <a:t>中分块算法极大地减少了对</a:t>
            </a:r>
            <a:r>
              <a:rPr lang="en-US" altLang="zh-CN" noProof="0" dirty="0">
                <a:ln>
                  <a:noFill/>
                </a:ln>
                <a:solidFill>
                  <a:prstClr val="black"/>
                </a:solidFill>
                <a:effectLst/>
                <a:uLnTx/>
                <a:uFillTx/>
                <a:latin typeface="Arial" panose="020B0604020202090204" pitchFamily="34" charset="0"/>
                <a:ea typeface="宋体" pitchFamily="2" charset="-122"/>
                <a:sym typeface="+mn-ea"/>
              </a:rPr>
              <a:t>global memory</a:t>
            </a:r>
            <a:r>
              <a:rPr lang="zh-CN" altLang="en-US" noProof="0" dirty="0">
                <a:ln>
                  <a:noFill/>
                </a:ln>
                <a:solidFill>
                  <a:prstClr val="black"/>
                </a:solidFill>
                <a:effectLst/>
                <a:uLnTx/>
                <a:uFillTx/>
                <a:latin typeface="Arial" panose="020B0604020202090204" pitchFamily="34" charset="0"/>
                <a:ea typeface="宋体" pitchFamily="2" charset="-122"/>
                <a:sym typeface="+mn-ea"/>
              </a:rPr>
              <a:t>的访存量。并且，相比于</a:t>
            </a:r>
            <a:r>
              <a:rPr lang="en-US" altLang="zh-CN" noProof="0" dirty="0">
                <a:ln>
                  <a:noFill/>
                </a:ln>
                <a:solidFill>
                  <a:prstClr val="black"/>
                </a:solidFill>
                <a:effectLst/>
                <a:uLnTx/>
                <a:uFillTx/>
                <a:latin typeface="Arial" panose="020B0604020202090204" pitchFamily="34" charset="0"/>
                <a:ea typeface="宋体" pitchFamily="2" charset="-122"/>
                <a:sym typeface="+mn-ea"/>
              </a:rPr>
              <a:t>naive</a:t>
            </a:r>
            <a:r>
              <a:rPr lang="zh-CN" altLang="en-US" noProof="0" dirty="0">
                <a:ln>
                  <a:noFill/>
                </a:ln>
                <a:solidFill>
                  <a:prstClr val="black"/>
                </a:solidFill>
                <a:effectLst/>
                <a:uLnTx/>
                <a:uFillTx/>
                <a:latin typeface="Arial" panose="020B0604020202090204" pitchFamily="34" charset="0"/>
                <a:ea typeface="宋体" pitchFamily="2" charset="-122"/>
                <a:sym typeface="+mn-ea"/>
              </a:rPr>
              <a:t>算法，对</a:t>
            </a:r>
            <a:r>
              <a:rPr lang="en-US" altLang="zh-CN" noProof="0" dirty="0">
                <a:ln>
                  <a:noFill/>
                </a:ln>
                <a:solidFill>
                  <a:prstClr val="black"/>
                </a:solidFill>
                <a:effectLst/>
                <a:uLnTx/>
                <a:uFillTx/>
                <a:latin typeface="Arial" panose="020B0604020202090204" pitchFamily="34" charset="0"/>
                <a:ea typeface="宋体" pitchFamily="2" charset="-122"/>
                <a:sym typeface="+mn-ea"/>
              </a:rPr>
              <a:t>global</a:t>
            </a:r>
            <a:r>
              <a:rPr lang="zh-CN" altLang="en-US" noProof="0" dirty="0">
                <a:ln>
                  <a:noFill/>
                </a:ln>
                <a:solidFill>
                  <a:prstClr val="black"/>
                </a:solidFill>
                <a:effectLst/>
                <a:uLnTx/>
                <a:uFillTx/>
                <a:latin typeface="Arial" panose="020B0604020202090204" pitchFamily="34" charset="0"/>
                <a:ea typeface="宋体" pitchFamily="2" charset="-122"/>
                <a:sym typeface="+mn-ea"/>
              </a:rPr>
              <a:t>进行分块可以更充分地利用数据局部性。在</a:t>
            </a:r>
            <a:r>
              <a:rPr lang="en-US" altLang="zh-CN" noProof="0" dirty="0">
                <a:ln>
                  <a:noFill/>
                </a:ln>
                <a:solidFill>
                  <a:prstClr val="black"/>
                </a:solidFill>
                <a:effectLst/>
                <a:uLnTx/>
                <a:uFillTx/>
                <a:latin typeface="Arial" panose="020B0604020202090204" pitchFamily="34" charset="0"/>
                <a:ea typeface="宋体" pitchFamily="2" charset="-122"/>
                <a:sym typeface="+mn-ea"/>
              </a:rPr>
              <a:t>naive</a:t>
            </a:r>
            <a:r>
              <a:rPr lang="zh-CN" altLang="en-US" noProof="0" dirty="0">
                <a:ln>
                  <a:noFill/>
                </a:ln>
                <a:solidFill>
                  <a:prstClr val="black"/>
                </a:solidFill>
                <a:effectLst/>
                <a:uLnTx/>
                <a:uFillTx/>
                <a:latin typeface="Arial" panose="020B0604020202090204" pitchFamily="34" charset="0"/>
                <a:ea typeface="宋体" pitchFamily="2" charset="-122"/>
                <a:sym typeface="+mn-ea"/>
              </a:rPr>
              <a:t>算法中，每一个线程都需要直接从</a:t>
            </a:r>
            <a:r>
              <a:rPr lang="en-US" altLang="zh-CN" noProof="0" dirty="0">
                <a:ln>
                  <a:noFill/>
                </a:ln>
                <a:solidFill>
                  <a:prstClr val="black"/>
                </a:solidFill>
                <a:effectLst/>
                <a:uLnTx/>
                <a:uFillTx/>
                <a:latin typeface="Arial" panose="020B0604020202090204" pitchFamily="34" charset="0"/>
                <a:ea typeface="宋体" pitchFamily="2" charset="-122"/>
                <a:sym typeface="+mn-ea"/>
              </a:rPr>
              <a:t>global memory</a:t>
            </a:r>
            <a:r>
              <a:rPr lang="zh-CN" altLang="en-US" noProof="0" dirty="0">
                <a:ln>
                  <a:noFill/>
                </a:ln>
                <a:solidFill>
                  <a:prstClr val="black"/>
                </a:solidFill>
                <a:effectLst/>
                <a:uLnTx/>
                <a:uFillTx/>
                <a:latin typeface="Arial" panose="020B0604020202090204" pitchFamily="34" charset="0"/>
                <a:ea typeface="宋体" pitchFamily="2" charset="-122"/>
                <a:sym typeface="+mn-ea"/>
              </a:rPr>
              <a:t>中取数，其时延非常长，计算性能非常差。而进行分块后，将维度为，</a:t>
            </a:r>
            <a:r>
              <a:rPr lang="en-US" altLang="zh-CN" noProof="0" dirty="0" err="1">
                <a:ln>
                  <a:noFill/>
                </a:ln>
                <a:solidFill>
                  <a:prstClr val="black"/>
                </a:solidFill>
                <a:effectLst/>
                <a:uLnTx/>
                <a:uFillTx/>
                <a:latin typeface="Arial" panose="020B0604020202090204" pitchFamily="34" charset="0"/>
                <a:ea typeface="宋体" pitchFamily="2" charset="-122"/>
                <a:sym typeface="+mn-ea"/>
              </a:rPr>
              <a:t>bm∗bk</a:t>
            </a:r>
            <a:r>
              <a:rPr lang="zh-CN" altLang="en-US" noProof="0" dirty="0">
                <a:ln>
                  <a:noFill/>
                </a:ln>
                <a:solidFill>
                  <a:prstClr val="black"/>
                </a:solidFill>
                <a:effectLst/>
                <a:uLnTx/>
                <a:uFillTx/>
                <a:latin typeface="Arial" panose="020B0604020202090204" pitchFamily="34" charset="0"/>
                <a:ea typeface="宋体" pitchFamily="2" charset="-122"/>
                <a:sym typeface="+mn-ea"/>
              </a:rPr>
              <a:t>，</a:t>
            </a:r>
            <a:r>
              <a:rPr lang="en-US" altLang="zh-CN" noProof="0" dirty="0" err="1">
                <a:ln>
                  <a:noFill/>
                </a:ln>
                <a:solidFill>
                  <a:prstClr val="black"/>
                </a:solidFill>
                <a:effectLst/>
                <a:uLnTx/>
                <a:uFillTx/>
                <a:latin typeface="Arial" panose="020B0604020202090204" pitchFamily="34" charset="0"/>
                <a:ea typeface="宋体" pitchFamily="2" charset="-122"/>
                <a:sym typeface="+mn-ea"/>
              </a:rPr>
              <a:t>bk∗bn</a:t>
            </a:r>
            <a:r>
              <a:rPr lang="en-US" altLang="zh-CN" noProof="0" dirty="0">
                <a:ln>
                  <a:noFill/>
                </a:ln>
                <a:solidFill>
                  <a:prstClr val="black"/>
                </a:solidFill>
                <a:effectLst/>
                <a:uLnTx/>
                <a:uFillTx/>
                <a:latin typeface="Arial" panose="020B0604020202090204" pitchFamily="34" charset="0"/>
                <a:ea typeface="宋体" pitchFamily="2" charset="-122"/>
                <a:sym typeface="+mn-ea"/>
              </a:rPr>
              <a:t> </a:t>
            </a:r>
            <a:r>
              <a:rPr lang="zh-CN" altLang="en-US" noProof="0" dirty="0">
                <a:ln>
                  <a:noFill/>
                </a:ln>
                <a:solidFill>
                  <a:prstClr val="black"/>
                </a:solidFill>
                <a:effectLst/>
                <a:uLnTx/>
                <a:uFillTx/>
                <a:latin typeface="Arial" panose="020B0604020202090204" pitchFamily="34" charset="0"/>
                <a:ea typeface="宋体" pitchFamily="2" charset="-122"/>
                <a:sym typeface="+mn-ea"/>
              </a:rPr>
              <a:t>的小矩阵块先存储到</a:t>
            </a:r>
            <a:r>
              <a:rPr lang="en-US" altLang="zh-CN" noProof="0" dirty="0">
                <a:ln>
                  <a:noFill/>
                </a:ln>
                <a:solidFill>
                  <a:prstClr val="black"/>
                </a:solidFill>
                <a:effectLst/>
                <a:uLnTx/>
                <a:uFillTx/>
                <a:latin typeface="Arial" panose="020B0604020202090204" pitchFamily="34" charset="0"/>
                <a:ea typeface="宋体" pitchFamily="2" charset="-122"/>
                <a:sym typeface="+mn-ea"/>
              </a:rPr>
              <a:t>shared memory</a:t>
            </a:r>
            <a:r>
              <a:rPr lang="zh-CN" altLang="en-US" noProof="0" dirty="0">
                <a:ln>
                  <a:noFill/>
                </a:ln>
                <a:solidFill>
                  <a:prstClr val="black"/>
                </a:solidFill>
                <a:effectLst/>
                <a:uLnTx/>
                <a:uFillTx/>
                <a:latin typeface="Arial" panose="020B0604020202090204" pitchFamily="34" charset="0"/>
                <a:ea typeface="宋体" pitchFamily="2" charset="-122"/>
                <a:sym typeface="+mn-ea"/>
              </a:rPr>
              <a:t>之中，</a:t>
            </a:r>
            <a:r>
              <a:rPr lang="zh-CN" altLang="en-US" dirty="0">
                <a:sym typeface="+mn-ea"/>
              </a:rPr>
              <a:t>而后计算单元进行计算时可以直接从</a:t>
            </a:r>
            <a:r>
              <a:rPr lang="en-US" altLang="zh-CN" dirty="0">
                <a:sym typeface="+mn-ea"/>
              </a:rPr>
              <a:t>shared memory</a:t>
            </a:r>
            <a:r>
              <a:rPr lang="zh-CN" altLang="en-US" dirty="0">
                <a:sym typeface="+mn-ea"/>
              </a:rPr>
              <a:t>中取数，大大减少了访存所需要的时延。</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那么好</a:t>
            </a:r>
            <a:r>
              <a:rPr lang="en-US" altLang="zh-CN"/>
              <a:t>，</a:t>
            </a:r>
            <a:r>
              <a:rPr lang="zh-CN" altLang="en-US"/>
              <a:t>进入正题</a:t>
            </a:r>
            <a:r>
              <a:rPr lang="en-US" altLang="zh-CN"/>
              <a:t>，</a:t>
            </a:r>
            <a:r>
              <a:rPr lang="zh-CN" altLang="en-US"/>
              <a:t>最后这次课我们会从四个方面展开</a:t>
            </a:r>
            <a:r>
              <a:rPr lang="en-US" altLang="zh-CN"/>
              <a:t>，</a:t>
            </a:r>
            <a:r>
              <a:rPr lang="zh-CN" altLang="en-US"/>
              <a:t>分别是作业一</a:t>
            </a:r>
            <a:r>
              <a:rPr lang="en-US" altLang="zh-CN"/>
              <a:t>：OpenMP</a:t>
            </a:r>
            <a:r>
              <a:rPr lang="zh-CN" altLang="en-US"/>
              <a:t>编程</a:t>
            </a:r>
            <a:r>
              <a:rPr lang="en-US" altLang="zh-CN"/>
              <a:t>，</a:t>
            </a:r>
            <a:r>
              <a:rPr lang="zh-CN" altLang="en-US"/>
              <a:t>作业二</a:t>
            </a:r>
            <a:r>
              <a:rPr lang="en-US" altLang="zh-CN"/>
              <a:t>：CUDA</a:t>
            </a:r>
            <a:r>
              <a:rPr lang="zh-CN" altLang="en-US"/>
              <a:t>编程</a:t>
            </a:r>
            <a:r>
              <a:rPr lang="en-US" altLang="zh-CN"/>
              <a:t>，</a:t>
            </a:r>
            <a:r>
              <a:rPr lang="zh-CN" altLang="en-US"/>
              <a:t>这两次作业的讲评</a:t>
            </a:r>
            <a:r>
              <a:rPr lang="en-US" altLang="zh-CN"/>
              <a:t>；</a:t>
            </a:r>
            <a:r>
              <a:rPr lang="zh-CN" altLang="en-US"/>
              <a:t>然后是项目一</a:t>
            </a:r>
            <a:r>
              <a:rPr lang="en-US" altLang="zh-CN"/>
              <a:t>：Pytorch</a:t>
            </a:r>
            <a:r>
              <a:rPr lang="zh-CN" altLang="en-US"/>
              <a:t>算子的实现与优化</a:t>
            </a:r>
            <a:r>
              <a:rPr lang="en-US" altLang="zh-CN"/>
              <a:t>；</a:t>
            </a:r>
            <a:r>
              <a:rPr lang="zh-CN" altLang="en-US"/>
              <a:t>以及项目二</a:t>
            </a:r>
            <a:r>
              <a:rPr lang="en-US" altLang="zh-CN"/>
              <a:t>：</a:t>
            </a:r>
            <a:r>
              <a:rPr lang="zh-CN" altLang="en-US"/>
              <a:t>稀疏矩阵乘法的实现与优化</a:t>
            </a:r>
            <a:r>
              <a:rPr lang="en-US" altLang="zh-CN"/>
              <a:t>，</a:t>
            </a:r>
            <a:r>
              <a:rPr lang="zh-CN" altLang="en-US"/>
              <a:t>应该是在下节课</a:t>
            </a:r>
            <a:r>
              <a:rPr lang="en-US" altLang="zh-CN"/>
              <a:t>，</a:t>
            </a:r>
            <a:r>
              <a:rPr lang="zh-CN" altLang="en-US"/>
              <a:t>我们会对这两个项目进行详细的介绍</a:t>
            </a:r>
            <a:r>
              <a:rPr lang="en-US" altLang="zh-CN"/>
              <a:t>，</a:t>
            </a:r>
            <a:r>
              <a:rPr lang="zh-CN" altLang="en-US"/>
              <a:t>我们大作业的分组形式应该是最多三人一组</a:t>
            </a:r>
            <a:r>
              <a:rPr lang="en-US" altLang="zh-CN"/>
              <a:t>，</a:t>
            </a:r>
            <a:r>
              <a:rPr lang="zh-CN" altLang="en-US"/>
              <a:t>记得是最多三人一组</a:t>
            </a:r>
            <a:r>
              <a:rPr lang="en-US" altLang="zh-CN"/>
              <a:t>，</a:t>
            </a:r>
            <a:r>
              <a:rPr lang="zh-CN" altLang="en-US"/>
              <a:t>然后大家在交我算平台上完成就行</a:t>
            </a:r>
            <a:r>
              <a:rPr lang="en-US" altLang="zh-CN"/>
              <a:t>，</a:t>
            </a:r>
            <a:r>
              <a:rPr lang="zh-CN" altLang="en-US"/>
              <a:t>我进行了测试</a:t>
            </a:r>
            <a:r>
              <a:rPr lang="en-US" altLang="zh-CN"/>
              <a:t>，</a:t>
            </a:r>
            <a:r>
              <a:rPr lang="zh-CN" altLang="en-US"/>
              <a:t>我们的大作业项目是完全可以在平台上完成的</a:t>
            </a:r>
            <a:r>
              <a:rPr lang="en-US" altLang="zh-CN"/>
              <a:t>。</a:t>
            </a:r>
            <a:r>
              <a:rPr lang="zh-CN" altLang="en-US"/>
              <a:t>同时</a:t>
            </a:r>
            <a:r>
              <a:rPr lang="en-US" altLang="zh-CN"/>
              <a:t>，</a:t>
            </a:r>
            <a:r>
              <a:rPr lang="zh-CN" altLang="en-US"/>
              <a:t>在这里要提醒一下大家</a:t>
            </a:r>
            <a:r>
              <a:rPr lang="en-US" altLang="zh-CN"/>
              <a:t>，</a:t>
            </a:r>
            <a:r>
              <a:rPr lang="zh-CN" altLang="en-US"/>
              <a:t>大作业项目严禁抄袭</a:t>
            </a:r>
            <a:r>
              <a:rPr lang="en-US" altLang="zh-CN"/>
              <a:t>，</a:t>
            </a:r>
            <a:r>
              <a:rPr lang="zh-CN" altLang="en-US"/>
              <a:t>一旦我们发现了雷同的项目</a:t>
            </a:r>
            <a:r>
              <a:rPr lang="en-US" altLang="zh-CN"/>
              <a:t>，</a:t>
            </a:r>
            <a:r>
              <a:rPr lang="zh-CN" altLang="en-US"/>
              <a:t>大作业分数的话就只有你原本分数的</a:t>
            </a:r>
            <a:r>
              <a:rPr lang="en-US" altLang="zh-CN"/>
              <a:t>50%。</a:t>
            </a:r>
            <a:r>
              <a:rPr lang="zh-CN" altLang="en-US"/>
              <a:t>后面八周的时间希望大家好好完成大作业项目</a:t>
            </a:r>
            <a:r>
              <a:rPr lang="en-US" altLang="zh-CN"/>
              <a:t>，</a:t>
            </a:r>
            <a:r>
              <a:rPr lang="zh-CN" altLang="en-US"/>
              <a:t>也期待大家给我们带来的展示</a:t>
            </a:r>
            <a:r>
              <a:rPr lang="en-US" altLang="zh-CN"/>
              <a:t>。</a:t>
            </a:r>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在不对</a:t>
            </a:r>
            <a:r>
              <a:rPr lang="en-US" altLang="zh-CN" dirty="0">
                <a:sym typeface="+mn-ea"/>
              </a:rPr>
              <a:t>shared memory</a:t>
            </a:r>
            <a:r>
              <a:rPr lang="zh-CN" altLang="en-US" dirty="0">
                <a:sym typeface="+mn-ea"/>
              </a:rPr>
              <a:t>分块时，一个</a:t>
            </a:r>
            <a:r>
              <a:rPr lang="en-US" altLang="zh-CN" dirty="0">
                <a:sym typeface="+mn-ea"/>
              </a:rPr>
              <a:t>block</a:t>
            </a:r>
            <a:r>
              <a:rPr lang="zh-CN" altLang="en-US" dirty="0">
                <a:sym typeface="+mn-ea"/>
              </a:rPr>
              <a:t>中含有</a:t>
            </a:r>
            <a:r>
              <a:rPr lang="en-US" altLang="zh-CN" dirty="0" err="1">
                <a:sym typeface="+mn-ea"/>
              </a:rPr>
              <a:t>bm∗bn</a:t>
            </a:r>
            <a:r>
              <a:rPr lang="zh-CN" altLang="en-US" dirty="0">
                <a:sym typeface="+mn-ea"/>
              </a:rPr>
              <a:t>个线程，每一个线程负责</a:t>
            </a:r>
            <a:r>
              <a:rPr lang="en-US" altLang="zh-CN" dirty="0">
                <a:sym typeface="+mn-ea"/>
              </a:rPr>
              <a:t>C</a:t>
            </a:r>
            <a:r>
              <a:rPr lang="zh-CN" altLang="en-US" dirty="0">
                <a:sym typeface="+mn-ea"/>
              </a:rPr>
              <a:t>中一个元素的计算。则一个</a:t>
            </a:r>
            <a:r>
              <a:rPr lang="en-US" altLang="zh-CN" dirty="0">
                <a:sym typeface="+mn-ea"/>
              </a:rPr>
              <a:t>block</a:t>
            </a:r>
            <a:r>
              <a:rPr lang="zh-CN" altLang="en-US" dirty="0">
                <a:sym typeface="+mn-ea"/>
              </a:rPr>
              <a:t>一共需要对</a:t>
            </a:r>
            <a:r>
              <a:rPr lang="en-US" altLang="zh-CN" dirty="0">
                <a:sym typeface="+mn-ea"/>
              </a:rPr>
              <a:t>shared memory</a:t>
            </a:r>
            <a:r>
              <a:rPr lang="zh-CN" altLang="en-US" dirty="0">
                <a:sym typeface="+mn-ea"/>
              </a:rPr>
              <a:t>进行</a:t>
            </a:r>
            <a:r>
              <a:rPr lang="en-US" altLang="zh-CN" dirty="0">
                <a:sym typeface="+mn-ea"/>
              </a:rPr>
              <a:t>2∗bm∗bn∗bk</a:t>
            </a:r>
            <a:r>
              <a:rPr lang="zh-CN" altLang="en-US" dirty="0">
                <a:sym typeface="+mn-ea"/>
              </a:rPr>
              <a:t>次读操作。而后考虑对</a:t>
            </a:r>
            <a:r>
              <a:rPr lang="en-US" altLang="zh-CN" dirty="0">
                <a:sym typeface="+mn-ea"/>
              </a:rPr>
              <a:t>shared memory</a:t>
            </a:r>
            <a:r>
              <a:rPr lang="zh-CN" altLang="en-US" dirty="0">
                <a:sym typeface="+mn-ea"/>
              </a:rPr>
              <a:t>进行分块，对</a:t>
            </a:r>
            <a:r>
              <a:rPr lang="en-US" altLang="zh-CN" dirty="0">
                <a:sym typeface="+mn-ea"/>
              </a:rPr>
              <a:t>bm*bn</a:t>
            </a:r>
            <a:r>
              <a:rPr lang="zh-CN" altLang="en-US" dirty="0">
                <a:sym typeface="+mn-ea"/>
              </a:rPr>
              <a:t>的小矩阵进行再一次划分，将其划分为多个维度为</a:t>
            </a:r>
            <a:r>
              <a:rPr lang="en-US" altLang="zh-CN" dirty="0">
                <a:sym typeface="+mn-ea"/>
              </a:rPr>
              <a:t>rm*</a:t>
            </a:r>
            <a:r>
              <a:rPr lang="en-US" altLang="zh-CN" dirty="0" err="1">
                <a:sym typeface="+mn-ea"/>
              </a:rPr>
              <a:t>rn</a:t>
            </a:r>
            <a:r>
              <a:rPr lang="zh-CN" altLang="en-US" dirty="0">
                <a:sym typeface="+mn-ea"/>
              </a:rPr>
              <a:t>的子矩阵。随后，在一个</a:t>
            </a:r>
            <a:r>
              <a:rPr lang="en-US" altLang="zh-CN" dirty="0">
                <a:sym typeface="+mn-ea"/>
              </a:rPr>
              <a:t>block</a:t>
            </a:r>
            <a:r>
              <a:rPr lang="zh-CN" altLang="en-US" dirty="0">
                <a:sym typeface="+mn-ea"/>
              </a:rPr>
              <a:t>中开启</a:t>
            </a:r>
            <a:r>
              <a:rPr lang="en-US" altLang="zh-CN" dirty="0">
                <a:sym typeface="+mn-ea"/>
              </a:rPr>
              <a:t>X*Y</a:t>
            </a:r>
            <a:r>
              <a:rPr lang="zh-CN" altLang="en-US" dirty="0">
                <a:sym typeface="+mn-ea"/>
              </a:rPr>
              <a:t>个线程，每个线程负责一个维度为</a:t>
            </a:r>
            <a:r>
              <a:rPr lang="en-US" altLang="zh-CN" dirty="0">
                <a:sym typeface="+mn-ea"/>
              </a:rPr>
              <a:t>rm*</a:t>
            </a:r>
            <a:r>
              <a:rPr lang="en-US" altLang="zh-CN" dirty="0" err="1">
                <a:sym typeface="+mn-ea"/>
              </a:rPr>
              <a:t>rn</a:t>
            </a:r>
            <a:r>
              <a:rPr lang="zh-CN" altLang="en-US" dirty="0">
                <a:sym typeface="+mn-ea"/>
              </a:rPr>
              <a:t>的子矩阵的计算。相比于未分块的算法，对于</a:t>
            </a:r>
            <a:r>
              <a:rPr lang="en-US" altLang="zh-CN" dirty="0">
                <a:sym typeface="+mn-ea"/>
              </a:rPr>
              <a:t>shared memory</a:t>
            </a:r>
            <a:r>
              <a:rPr lang="zh-CN" altLang="en-US" dirty="0">
                <a:sym typeface="+mn-ea"/>
              </a:rPr>
              <a:t>中的访存量。并且，由于将数据放入</a:t>
            </a:r>
            <a:r>
              <a:rPr lang="en-US" altLang="zh-CN" dirty="0">
                <a:sym typeface="+mn-ea"/>
              </a:rPr>
              <a:t>register</a:t>
            </a:r>
            <a:r>
              <a:rPr lang="zh-CN" altLang="en-US" dirty="0">
                <a:sym typeface="+mn-ea"/>
              </a:rPr>
              <a:t>中，可以直接对数据进行运算，减少了从</a:t>
            </a:r>
            <a:r>
              <a:rPr lang="en-US" altLang="zh-CN" dirty="0">
                <a:sym typeface="+mn-ea"/>
              </a:rPr>
              <a:t>shared memory</a:t>
            </a:r>
            <a:r>
              <a:rPr lang="zh-CN" altLang="en-US" dirty="0">
                <a:sym typeface="+mn-ea"/>
              </a:rPr>
              <a:t>中取数的时延</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当多个线程在同一个时钟周期中访问同一个</a:t>
            </a:r>
            <a:r>
              <a:rPr lang="en-US" altLang="zh-CN" dirty="0">
                <a:sym typeface="+mn-ea"/>
              </a:rPr>
              <a:t>bank</a:t>
            </a:r>
            <a:r>
              <a:rPr lang="zh-CN" altLang="en-US" dirty="0">
                <a:sym typeface="+mn-ea"/>
              </a:rPr>
              <a:t>中的不同字时，就会发生</a:t>
            </a:r>
            <a:r>
              <a:rPr lang="en-US" altLang="zh-CN" dirty="0">
                <a:sym typeface="+mn-ea"/>
              </a:rPr>
              <a:t>bank conflict</a:t>
            </a:r>
            <a:r>
              <a:rPr lang="zh-CN" altLang="en-US" dirty="0">
                <a:sym typeface="+mn-ea"/>
              </a:rPr>
              <a:t>。这会导致访问被序列化，增加总的访问时间。例如，如果两个线程访问同一个</a:t>
            </a:r>
            <a:r>
              <a:rPr lang="en-US" altLang="zh-CN" dirty="0">
                <a:sym typeface="+mn-ea"/>
              </a:rPr>
              <a:t>bank</a:t>
            </a:r>
            <a:r>
              <a:rPr lang="zh-CN" altLang="en-US" dirty="0">
                <a:sym typeface="+mn-ea"/>
              </a:rPr>
              <a:t>中的两个不同字，则需要两个时钟周期来服务这两个访问</a:t>
            </a:r>
            <a:endParaRPr lang="zh-CN" altLang="en-US" dirty="0"/>
          </a:p>
          <a:p>
            <a:r>
              <a:rPr lang="zh-CN" altLang="en-US" dirty="0">
                <a:sym typeface="+mn-ea"/>
              </a:rPr>
              <a:t>申请</a:t>
            </a:r>
            <a:r>
              <a:rPr lang="en-US" altLang="zh-CN" dirty="0">
                <a:sym typeface="+mn-ea"/>
              </a:rPr>
              <a:t>shared memory</a:t>
            </a:r>
            <a:r>
              <a:rPr lang="zh-CN" altLang="en-US" dirty="0">
                <a:sym typeface="+mn-ea"/>
              </a:rPr>
              <a:t>的时候多加一列，这里以</a:t>
            </a:r>
            <a:r>
              <a:rPr lang="en-US" altLang="zh-CN" dirty="0">
                <a:sym typeface="+mn-ea"/>
              </a:rPr>
              <a:t>5</a:t>
            </a:r>
            <a:r>
              <a:rPr lang="zh-CN" altLang="en-US" dirty="0">
                <a:sym typeface="+mn-ea"/>
              </a:rPr>
              <a:t>个</a:t>
            </a:r>
            <a:r>
              <a:rPr lang="en-US" altLang="zh-CN" dirty="0">
                <a:sym typeface="+mn-ea"/>
              </a:rPr>
              <a:t>bank</a:t>
            </a:r>
            <a:r>
              <a:rPr lang="zh-CN" altLang="en-US" dirty="0">
                <a:sym typeface="+mn-ea"/>
              </a:rPr>
              <a:t>为例，每</a:t>
            </a:r>
            <a:r>
              <a:rPr lang="en-US" altLang="zh-CN" dirty="0">
                <a:sym typeface="+mn-ea"/>
              </a:rPr>
              <a:t>5</a:t>
            </a:r>
            <a:r>
              <a:rPr lang="zh-CN" altLang="en-US" dirty="0">
                <a:sym typeface="+mn-ea"/>
              </a:rPr>
              <a:t>个</a:t>
            </a:r>
            <a:r>
              <a:rPr lang="en-US" altLang="zh-CN" dirty="0">
                <a:sym typeface="+mn-ea"/>
              </a:rPr>
              <a:t>bank</a:t>
            </a:r>
            <a:r>
              <a:rPr lang="zh-CN" altLang="en-US" dirty="0">
                <a:sym typeface="+mn-ea"/>
              </a:rPr>
              <a:t>进行一次</a:t>
            </a:r>
            <a:r>
              <a:rPr lang="en-US" altLang="zh-CN" dirty="0">
                <a:sym typeface="+mn-ea"/>
              </a:rPr>
              <a:t>stride</a:t>
            </a:r>
            <a:r>
              <a:rPr lang="zh-CN" altLang="en-US" dirty="0">
                <a:sym typeface="+mn-ea"/>
              </a:rPr>
              <a:t>，那么</a:t>
            </a:r>
            <a:r>
              <a:rPr lang="en-US" altLang="zh-CN" dirty="0">
                <a:sym typeface="+mn-ea"/>
              </a:rPr>
              <a:t>shared memory</a:t>
            </a:r>
            <a:r>
              <a:rPr lang="zh-CN" altLang="en-US" dirty="0">
                <a:sym typeface="+mn-ea"/>
              </a:rPr>
              <a:t>布局将发生改变。</a:t>
            </a:r>
            <a:endParaRPr lang="zh-CN" altLang="en-US" dirty="0"/>
          </a:p>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对于一个</a:t>
            </a:r>
            <a:r>
              <a:rPr lang="en-US" altLang="zh-CN" dirty="0">
                <a:sym typeface="+mn-ea"/>
              </a:rPr>
              <a:t>block</a:t>
            </a:r>
            <a:r>
              <a:rPr lang="zh-CN" altLang="en-US" dirty="0">
                <a:sym typeface="+mn-ea"/>
              </a:rPr>
              <a:t>而言，需要计算一个</a:t>
            </a:r>
            <a:r>
              <a:rPr lang="en-US" altLang="zh-CN" dirty="0">
                <a:sym typeface="+mn-ea"/>
              </a:rPr>
              <a:t>bm*bn</a:t>
            </a:r>
            <a:r>
              <a:rPr lang="zh-CN" altLang="en-US" dirty="0">
                <a:sym typeface="+mn-ea"/>
              </a:rPr>
              <a:t>的矩阵块，这个时候需要进行</a:t>
            </a:r>
            <a:r>
              <a:rPr lang="en-US" altLang="zh-CN" dirty="0">
                <a:sym typeface="+mn-ea"/>
              </a:rPr>
              <a:t>K</a:t>
            </a:r>
            <a:r>
              <a:rPr lang="zh-CN" altLang="en-US" dirty="0">
                <a:sym typeface="+mn-ea"/>
              </a:rPr>
              <a:t>次迭代，每次迭代都需要先将来自</a:t>
            </a:r>
            <a:r>
              <a:rPr lang="en-US" altLang="zh-CN" dirty="0">
                <a:sym typeface="+mn-ea"/>
              </a:rPr>
              <a:t>A</a:t>
            </a:r>
            <a:r>
              <a:rPr lang="zh-CN" altLang="en-US" dirty="0">
                <a:sym typeface="+mn-ea"/>
              </a:rPr>
              <a:t>和</a:t>
            </a:r>
            <a:r>
              <a:rPr lang="en-US" altLang="zh-CN" dirty="0">
                <a:sym typeface="+mn-ea"/>
              </a:rPr>
              <a:t>B</a:t>
            </a:r>
            <a:r>
              <a:rPr lang="zh-CN" altLang="en-US" dirty="0">
                <a:sym typeface="+mn-ea"/>
              </a:rPr>
              <a:t>的两个小块送到</a:t>
            </a:r>
            <a:r>
              <a:rPr lang="en-US" altLang="zh-CN" dirty="0">
                <a:sym typeface="+mn-ea"/>
              </a:rPr>
              <a:t>shared memory</a:t>
            </a:r>
            <a:r>
              <a:rPr lang="zh-CN" altLang="en-US" dirty="0">
                <a:sym typeface="+mn-ea"/>
              </a:rPr>
              <a:t>中再进行计算。而从</a:t>
            </a:r>
            <a:r>
              <a:rPr lang="en-US" altLang="zh-CN" dirty="0">
                <a:sym typeface="+mn-ea"/>
              </a:rPr>
              <a:t>global</a:t>
            </a:r>
            <a:r>
              <a:rPr lang="zh-CN" altLang="en-US" dirty="0">
                <a:sym typeface="+mn-ea"/>
              </a:rPr>
              <a:t>中访存实际上是非常慢的，所以导致了</a:t>
            </a:r>
            <a:r>
              <a:rPr lang="en-US" altLang="zh-CN" dirty="0">
                <a:sym typeface="+mn-ea"/>
              </a:rPr>
              <a:t>latency</a:t>
            </a:r>
            <a:r>
              <a:rPr lang="zh-CN" altLang="en-US" dirty="0">
                <a:sym typeface="+mn-ea"/>
              </a:rPr>
              <a:t>。虽然</a:t>
            </a:r>
            <a:r>
              <a:rPr lang="en-US" altLang="zh-CN" dirty="0">
                <a:sym typeface="+mn-ea"/>
              </a:rPr>
              <a:t>GPU</a:t>
            </a:r>
            <a:r>
              <a:rPr lang="zh-CN" altLang="en-US" dirty="0">
                <a:sym typeface="+mn-ea"/>
              </a:rPr>
              <a:t>中可以通过</a:t>
            </a:r>
            <a:r>
              <a:rPr lang="en-US" altLang="zh-CN" dirty="0">
                <a:sym typeface="+mn-ea"/>
              </a:rPr>
              <a:t>block</a:t>
            </a:r>
            <a:r>
              <a:rPr lang="zh-CN" altLang="en-US" dirty="0">
                <a:sym typeface="+mn-ea"/>
              </a:rPr>
              <a:t>的切换来掩盖这种</a:t>
            </a:r>
            <a:r>
              <a:rPr lang="en-US" altLang="zh-CN" dirty="0">
                <a:sym typeface="+mn-ea"/>
              </a:rPr>
              <a:t>latency</a:t>
            </a:r>
            <a:r>
              <a:rPr lang="zh-CN" altLang="en-US" dirty="0">
                <a:sym typeface="+mn-ea"/>
              </a:rPr>
              <a:t>，但是由于分配的</a:t>
            </a:r>
            <a:r>
              <a:rPr lang="en-US" altLang="zh-CN" dirty="0">
                <a:sym typeface="+mn-ea"/>
              </a:rPr>
              <a:t>shared memory</a:t>
            </a:r>
            <a:r>
              <a:rPr lang="zh-CN" altLang="en-US" dirty="0">
                <a:sym typeface="+mn-ea"/>
              </a:rPr>
              <a:t>比较多，活跃的</a:t>
            </a:r>
            <a:r>
              <a:rPr lang="en-US" altLang="zh-CN" dirty="0">
                <a:sym typeface="+mn-ea"/>
              </a:rPr>
              <a:t>block</a:t>
            </a:r>
            <a:r>
              <a:rPr lang="zh-CN" altLang="en-US" dirty="0">
                <a:sym typeface="+mn-ea"/>
              </a:rPr>
              <a:t>并不太多，这种延时很难被掩盖。对于一个</a:t>
            </a:r>
            <a:r>
              <a:rPr lang="en-US" altLang="zh-CN" dirty="0">
                <a:sym typeface="+mn-ea"/>
              </a:rPr>
              <a:t>thread</a:t>
            </a:r>
            <a:r>
              <a:rPr lang="zh-CN" altLang="en-US" dirty="0">
                <a:sym typeface="+mn-ea"/>
              </a:rPr>
              <a:t>，需要计算一个</a:t>
            </a:r>
            <a:r>
              <a:rPr lang="en-US" altLang="zh-CN" dirty="0">
                <a:sym typeface="+mn-ea"/>
              </a:rPr>
              <a:t>rm*</a:t>
            </a:r>
            <a:r>
              <a:rPr lang="en-US" altLang="zh-CN" dirty="0" err="1">
                <a:sym typeface="+mn-ea"/>
              </a:rPr>
              <a:t>rn</a:t>
            </a:r>
            <a:r>
              <a:rPr lang="zh-CN" altLang="en-US" dirty="0">
                <a:sym typeface="+mn-ea"/>
              </a:rPr>
              <a:t>的小矩阵，但是必须先将数据从</a:t>
            </a:r>
            <a:r>
              <a:rPr lang="en-US" altLang="zh-CN" dirty="0">
                <a:sym typeface="+mn-ea"/>
              </a:rPr>
              <a:t>shared memory</a:t>
            </a:r>
            <a:r>
              <a:rPr lang="zh-CN" altLang="en-US" dirty="0">
                <a:sym typeface="+mn-ea"/>
              </a:rPr>
              <a:t>传到寄存器上，才能开始进行计算。所以导致了每进行一次迭代，计算单元就需要停下来等待，计算单元不能被喂饱。</a:t>
            </a:r>
            <a:endParaRPr lang="zh-CN" altLang="en-US" dirty="0"/>
          </a:p>
          <a:p>
            <a:r>
              <a:rPr lang="zh-CN" altLang="en-US" dirty="0">
                <a:sym typeface="+mn-ea"/>
              </a:rPr>
              <a:t>因此核心思想就是提前将下一轮迭代所需要的数据取出然后放置到更近的存储中，然后通过</a:t>
            </a:r>
            <a:r>
              <a:rPr lang="en-US" altLang="zh-CN" dirty="0" err="1">
                <a:sym typeface="+mn-ea"/>
              </a:rPr>
              <a:t>pipline</a:t>
            </a:r>
            <a:r>
              <a:rPr lang="zh-CN" altLang="en-US" dirty="0">
                <a:sym typeface="+mn-ea"/>
              </a:rPr>
              <a:t>的形式来减少访存的</a:t>
            </a:r>
            <a:r>
              <a:rPr lang="en-US" altLang="zh-CN" dirty="0">
                <a:sym typeface="+mn-ea"/>
              </a:rPr>
              <a:t>latency</a:t>
            </a:r>
            <a:r>
              <a:rPr lang="zh-CN" altLang="en-US" dirty="0">
                <a:sym typeface="+mn-ea"/>
              </a:rPr>
              <a:t>。</a:t>
            </a:r>
            <a:endParaRPr lang="en-US" altLang="zh-CN" dirty="0"/>
          </a:p>
          <a:p>
            <a:r>
              <a:rPr lang="zh-CN" altLang="en-US" dirty="0">
                <a:sym typeface="+mn-ea"/>
              </a:rPr>
              <a:t>在执行</a:t>
            </a:r>
            <a:r>
              <a:rPr lang="en-US" altLang="zh-CN" dirty="0">
                <a:sym typeface="+mn-ea"/>
              </a:rPr>
              <a:t>K</a:t>
            </a:r>
            <a:r>
              <a:rPr lang="zh-CN" altLang="en-US" dirty="0">
                <a:sym typeface="+mn-ea"/>
              </a:rPr>
              <a:t>次大迭代之前，我们需要提前将第</a:t>
            </a:r>
            <a:r>
              <a:rPr lang="en-US" altLang="zh-CN" dirty="0">
                <a:sym typeface="+mn-ea"/>
              </a:rPr>
              <a:t>0</a:t>
            </a:r>
            <a:r>
              <a:rPr lang="zh-CN" altLang="en-US" dirty="0">
                <a:sym typeface="+mn-ea"/>
              </a:rPr>
              <a:t>次大迭代的数据存到</a:t>
            </a:r>
            <a:r>
              <a:rPr lang="en-US" altLang="zh-CN" dirty="0">
                <a:sym typeface="+mn-ea"/>
              </a:rPr>
              <a:t>write SM</a:t>
            </a:r>
            <a:r>
              <a:rPr lang="zh-CN" altLang="en-US" dirty="0">
                <a:sym typeface="+mn-ea"/>
              </a:rPr>
              <a:t>中，并且将第</a:t>
            </a:r>
            <a:r>
              <a:rPr lang="en-US" altLang="zh-CN" dirty="0">
                <a:sym typeface="+mn-ea"/>
              </a:rPr>
              <a:t>0</a:t>
            </a:r>
            <a:r>
              <a:rPr lang="zh-CN" altLang="en-US" dirty="0">
                <a:sym typeface="+mn-ea"/>
              </a:rPr>
              <a:t>次小迭代的数据存到</a:t>
            </a:r>
            <a:r>
              <a:rPr lang="en-US" altLang="zh-CN" dirty="0">
                <a:sym typeface="+mn-ea"/>
              </a:rPr>
              <a:t>write REG</a:t>
            </a:r>
            <a:r>
              <a:rPr lang="zh-CN" altLang="en-US" dirty="0">
                <a:sym typeface="+mn-ea"/>
              </a:rPr>
              <a:t>中。需要注意的是，上一轮大迭代的</a:t>
            </a:r>
            <a:r>
              <a:rPr lang="en-US" altLang="zh-CN" dirty="0">
                <a:sym typeface="+mn-ea"/>
              </a:rPr>
              <a:t>write SM</a:t>
            </a:r>
            <a:r>
              <a:rPr lang="zh-CN" altLang="en-US" dirty="0">
                <a:sym typeface="+mn-ea"/>
              </a:rPr>
              <a:t>就是这一轮迭代的</a:t>
            </a:r>
            <a:r>
              <a:rPr lang="en-US" altLang="zh-CN" dirty="0">
                <a:sym typeface="+mn-ea"/>
              </a:rPr>
              <a:t>read SM</a:t>
            </a:r>
            <a:r>
              <a:rPr lang="zh-CN" altLang="en-US" dirty="0">
                <a:sym typeface="+mn-ea"/>
              </a:rPr>
              <a:t>。上一轮小迭代的</a:t>
            </a:r>
            <a:r>
              <a:rPr lang="en-US" altLang="zh-CN" dirty="0">
                <a:sym typeface="+mn-ea"/>
              </a:rPr>
              <a:t>write REG</a:t>
            </a:r>
            <a:r>
              <a:rPr lang="zh-CN" altLang="en-US" dirty="0">
                <a:sym typeface="+mn-ea"/>
              </a:rPr>
              <a:t>就是这一轮迭代的</a:t>
            </a:r>
            <a:r>
              <a:rPr lang="en-US" altLang="zh-CN" dirty="0">
                <a:sym typeface="+mn-ea"/>
              </a:rPr>
              <a:t>read REG</a:t>
            </a:r>
            <a:r>
              <a:rPr lang="zh-CN" altLang="en-US" dirty="0">
                <a:sym typeface="+mn-ea"/>
              </a:rPr>
              <a:t>。然后我们首先需要将下一轮大迭代的数据存到</a:t>
            </a:r>
            <a:r>
              <a:rPr lang="en-US" altLang="zh-CN" dirty="0">
                <a:sym typeface="+mn-ea"/>
              </a:rPr>
              <a:t>write SM</a:t>
            </a:r>
            <a:r>
              <a:rPr lang="zh-CN" altLang="en-US" dirty="0">
                <a:sym typeface="+mn-ea"/>
              </a:rPr>
              <a:t>中。由于从</a:t>
            </a:r>
            <a:r>
              <a:rPr lang="en-US" altLang="zh-CN" dirty="0">
                <a:sym typeface="+mn-ea"/>
              </a:rPr>
              <a:t>global memory</a:t>
            </a:r>
            <a:r>
              <a:rPr lang="zh-CN" altLang="en-US" dirty="0">
                <a:sym typeface="+mn-ea"/>
              </a:rPr>
              <a:t>中取数的时钟周期非常多。所以在等待数据取回的同时，对</a:t>
            </a:r>
            <a:r>
              <a:rPr lang="en-US" altLang="zh-CN" dirty="0">
                <a:sym typeface="+mn-ea"/>
              </a:rPr>
              <a:t>read SM</a:t>
            </a:r>
            <a:r>
              <a:rPr lang="zh-CN" altLang="en-US" dirty="0">
                <a:sym typeface="+mn-ea"/>
              </a:rPr>
              <a:t>中的数据进行计算。也就是我们在等待的同时，需要开启</a:t>
            </a:r>
            <a:r>
              <a:rPr lang="en-US" altLang="zh-CN" dirty="0">
                <a:sym typeface="+mn-ea"/>
              </a:rPr>
              <a:t>8</a:t>
            </a:r>
            <a:r>
              <a:rPr lang="zh-CN" altLang="en-US" dirty="0">
                <a:sym typeface="+mn-ea"/>
              </a:rPr>
              <a:t>次小迭代来进行计算。而小迭代中也存在着读写分离，在对</a:t>
            </a:r>
            <a:r>
              <a:rPr lang="en-US" altLang="zh-CN" dirty="0">
                <a:sym typeface="+mn-ea"/>
              </a:rPr>
              <a:t>read REG</a:t>
            </a:r>
            <a:r>
              <a:rPr lang="zh-CN" altLang="en-US" dirty="0">
                <a:sym typeface="+mn-ea"/>
              </a:rPr>
              <a:t>进行计算之前，需要先执行</a:t>
            </a:r>
            <a:r>
              <a:rPr lang="en-US" altLang="zh-CN" dirty="0">
                <a:sym typeface="+mn-ea"/>
              </a:rPr>
              <a:t>write REG</a:t>
            </a:r>
            <a:r>
              <a:rPr lang="zh-CN" altLang="en-US" dirty="0">
                <a:sym typeface="+mn-ea"/>
              </a:rPr>
              <a:t>的操作，通过这种方式来掩盖访存的</a:t>
            </a:r>
            <a:r>
              <a:rPr lang="en-US" altLang="zh-CN" dirty="0">
                <a:sym typeface="+mn-ea"/>
              </a:rPr>
              <a:t>latency</a:t>
            </a:r>
            <a:r>
              <a:rPr lang="zh-CN" altLang="en-US" dirty="0">
                <a:sym typeface="+mn-ea"/>
              </a:rPr>
              <a:t>。</a:t>
            </a:r>
            <a:endParaRPr lang="zh-CN" altLang="en-US" dirty="0"/>
          </a:p>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第二小问的话</a:t>
            </a:r>
            <a:r>
              <a:rPr lang="en-US" altLang="zh-CN" dirty="0"/>
              <a:t>，</a:t>
            </a:r>
            <a:r>
              <a:rPr lang="zh-CN" altLang="en-US" dirty="0"/>
              <a:t>是一个数组求和的函数</a:t>
            </a:r>
            <a:r>
              <a:rPr lang="en-US" altLang="zh-CN" dirty="0"/>
              <a:t>，</a:t>
            </a:r>
            <a:r>
              <a:rPr lang="zh-CN" altLang="en-US" dirty="0"/>
              <a:t>数组求和的话</a:t>
            </a:r>
            <a:r>
              <a:rPr lang="en-US" altLang="zh-CN" dirty="0"/>
              <a:t>，</a:t>
            </a:r>
            <a:r>
              <a:rPr lang="zh-CN" altLang="en-US" dirty="0"/>
              <a:t>我们说它具有一定的依赖性</a:t>
            </a:r>
            <a:r>
              <a:rPr lang="en-US" altLang="zh-CN" dirty="0"/>
              <a:t>，</a:t>
            </a:r>
            <a:r>
              <a:rPr lang="zh-CN" altLang="en-US" dirty="0"/>
              <a:t>就是我需要把所有的数据归约起来</a:t>
            </a:r>
            <a:r>
              <a:rPr lang="en-US" altLang="zh-CN" dirty="0"/>
              <a:t>，</a:t>
            </a:r>
            <a:r>
              <a:rPr lang="zh-CN" altLang="en-US" dirty="0"/>
              <a:t>那在这之中我应该怎么去操作呢</a:t>
            </a:r>
            <a:r>
              <a:rPr lang="en-US" altLang="zh-CN" dirty="0"/>
              <a:t>？</a:t>
            </a:r>
            <a:r>
              <a:rPr lang="zh-CN" altLang="en-US" dirty="0"/>
              <a:t>我们可以有很多种方式</a:t>
            </a:r>
            <a:r>
              <a:rPr lang="en-US" altLang="zh-CN" dirty="0"/>
              <a:t>，</a:t>
            </a:r>
            <a:r>
              <a:rPr lang="zh-CN" altLang="en-US" dirty="0"/>
              <a:t>这些方式的具体的讲述</a:t>
            </a:r>
            <a:r>
              <a:rPr lang="en-US" altLang="zh-CN" dirty="0"/>
              <a:t>，</a:t>
            </a:r>
            <a:r>
              <a:rPr lang="zh-CN" altLang="en-US" dirty="0"/>
              <a:t>就可以囊括题目一和题目二对大家的要求了</a:t>
            </a:r>
            <a:r>
              <a:rPr lang="en-US" altLang="zh-CN" dirty="0"/>
              <a:t>。</a:t>
            </a:r>
            <a:r>
              <a:rPr lang="zh-CN" altLang="en-US" dirty="0"/>
              <a:t>所以接下来我们具体来看看代码</a:t>
            </a:r>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在这个代码实现里，每次只有</a:t>
            </a:r>
            <a:r>
              <a:rPr lang="en-US" altLang="zh-CN"/>
              <a:t>2</a:t>
            </a:r>
            <a:r>
              <a:rPr lang="zh-CN" altLang="en-US"/>
              <a:t>的幂次方的倍数的</a:t>
            </a:r>
            <a:r>
              <a:rPr lang="en-US" altLang="zh-CN"/>
              <a:t> thread </a:t>
            </a:r>
            <a:r>
              <a:rPr lang="zh-CN" altLang="en-US"/>
              <a:t>是</a:t>
            </a:r>
            <a:r>
              <a:rPr lang="en-US" altLang="zh-CN"/>
              <a:t>active</a:t>
            </a:r>
            <a:r>
              <a:rPr lang="zh-CN" altLang="en-US"/>
              <a:t>的，那些</a:t>
            </a:r>
            <a:r>
              <a:rPr lang="en-US" altLang="zh-CN"/>
              <a:t>threadId </a:t>
            </a:r>
            <a:r>
              <a:rPr lang="zh-CN" altLang="en-US"/>
              <a:t>是奇数的</a:t>
            </a:r>
            <a:r>
              <a:rPr lang="en-US" altLang="zh-CN"/>
              <a:t> thread </a:t>
            </a:r>
            <a:r>
              <a:rPr lang="zh-CN" altLang="en-US"/>
              <a:t>在循环里是不做事情的。在</a:t>
            </a:r>
            <a:r>
              <a:rPr lang="en-US" altLang="zh-CN"/>
              <a:t>GPU</a:t>
            </a:r>
            <a:r>
              <a:rPr lang="zh-CN" altLang="en-US"/>
              <a:t>编程模型里，我们最希望一个</a:t>
            </a:r>
            <a:r>
              <a:rPr lang="en-US" altLang="zh-CN"/>
              <a:t>warp</a:t>
            </a:r>
            <a:r>
              <a:rPr lang="zh-CN" altLang="en-US"/>
              <a:t>里所有的</a:t>
            </a:r>
            <a:r>
              <a:rPr lang="en-US" altLang="zh-CN"/>
              <a:t>thread</a:t>
            </a:r>
            <a:r>
              <a:rPr lang="zh-CN" altLang="en-US"/>
              <a:t>都做一样的事情，因此</a:t>
            </a:r>
            <a:r>
              <a:rPr lang="en-US" altLang="zh-CN"/>
              <a:t> if else</a:t>
            </a:r>
            <a:r>
              <a:rPr lang="zh-CN" altLang="en-US"/>
              <a:t>语句是很低效的。因此我们第一个优化目标就是图里那一段会导致</a:t>
            </a:r>
            <a:r>
              <a:rPr lang="en-US" altLang="zh-CN"/>
              <a:t>thread</a:t>
            </a:r>
            <a:r>
              <a:rPr lang="zh-CN" altLang="en-US"/>
              <a:t>之间</a:t>
            </a:r>
            <a:r>
              <a:rPr lang="en-US" altLang="zh-CN"/>
              <a:t>divergent</a:t>
            </a:r>
            <a:r>
              <a:rPr lang="zh-CN" altLang="en-US"/>
              <a:t>的代码。</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为了解决这个问题，我们可以用下面这张图，让每次</a:t>
            </a:r>
            <a:r>
              <a:rPr lang="en-US" altLang="zh-CN"/>
              <a:t>"</a:t>
            </a:r>
            <a:r>
              <a:rPr lang="zh-CN" altLang="en-US"/>
              <a:t>干事情</a:t>
            </a:r>
            <a:r>
              <a:rPr lang="en-US" altLang="zh-CN"/>
              <a:t>"</a:t>
            </a:r>
            <a:r>
              <a:rPr lang="zh-CN" altLang="en-US"/>
              <a:t>的</a:t>
            </a:r>
            <a:r>
              <a:rPr lang="en-US" altLang="zh-CN"/>
              <a:t>thread</a:t>
            </a:r>
            <a:r>
              <a:rPr lang="zh-CN" altLang="en-US"/>
              <a:t>都尽可能集中到一个</a:t>
            </a:r>
            <a:r>
              <a:rPr lang="en-US" altLang="zh-CN"/>
              <a:t>warp</a:t>
            </a:r>
            <a:r>
              <a:rPr lang="zh-CN" altLang="en-US"/>
              <a:t>里。具体代码也只需要做很少的改动。</a:t>
            </a:r>
            <a:endParaRPr lang="zh-CN" altLang="en-US"/>
          </a:p>
          <a:p>
            <a:r>
              <a:rPr lang="zh-CN" altLang="en-US"/>
              <a:t>在改完代码之后，重新审视，不难发现，每个</a:t>
            </a:r>
            <a:r>
              <a:rPr lang="en-US" altLang="zh-CN"/>
              <a:t>thread</a:t>
            </a:r>
            <a:r>
              <a:rPr lang="zh-CN" altLang="en-US"/>
              <a:t>去访问的</a:t>
            </a:r>
            <a:r>
              <a:rPr lang="en-US" altLang="zh-CN"/>
              <a:t>Shared memory</a:t>
            </a:r>
            <a:r>
              <a:rPr lang="zh-CN" altLang="en-US"/>
              <a:t>里的元素有相同的</a:t>
            </a:r>
            <a:r>
              <a:rPr lang="en-US" altLang="zh-CN"/>
              <a:t>bank id</a:t>
            </a:r>
            <a:r>
              <a:rPr lang="zh-CN" altLang="en-US"/>
              <a:t>，因此在</a:t>
            </a:r>
            <a:r>
              <a:rPr lang="en-US" altLang="zh-CN"/>
              <a:t>sdata[index] </a:t>
            </a:r>
            <a:r>
              <a:rPr lang="zh-CN" altLang="en-US"/>
              <a:t>这一行必然会遇到</a:t>
            </a:r>
            <a:r>
              <a:rPr lang="en-US" altLang="zh-CN"/>
              <a:t>bank conflict</a:t>
            </a:r>
            <a:r>
              <a:rPr lang="zh-CN" altLang="en-US"/>
              <a:t>。</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解决</a:t>
            </a:r>
            <a:r>
              <a:rPr lang="en-US" altLang="zh-CN"/>
              <a:t>bank conflict</a:t>
            </a:r>
            <a:r>
              <a:rPr lang="zh-CN" altLang="en-US"/>
              <a:t>的办法就是</a:t>
            </a:r>
            <a:r>
              <a:rPr lang="en-US" altLang="zh-CN"/>
              <a:t>Sequential Addressing</a:t>
            </a:r>
            <a:r>
              <a:rPr lang="zh-CN" altLang="en-US"/>
              <a:t>，也就是保证每个</a:t>
            </a:r>
            <a:r>
              <a:rPr lang="en-US" altLang="zh-CN"/>
              <a:t>thread</a:t>
            </a:r>
            <a:r>
              <a:rPr lang="zh-CN" altLang="en-US"/>
              <a:t>访问的数据有不同的</a:t>
            </a:r>
            <a:r>
              <a:rPr lang="en-US" altLang="zh-CN"/>
              <a:t>bank id</a:t>
            </a:r>
            <a:r>
              <a:rPr lang="zh-CN" altLang="en-US"/>
              <a:t>即可。为此我们再调整一下</a:t>
            </a:r>
            <a:r>
              <a:rPr lang="en-US" altLang="zh-CN"/>
              <a:t>Tree</a:t>
            </a:r>
            <a:r>
              <a:rPr lang="zh-CN" altLang="en-US"/>
              <a:t>，保证每个</a:t>
            </a:r>
            <a:r>
              <a:rPr lang="en-US" altLang="zh-CN"/>
              <a:t>warp</a:t>
            </a:r>
            <a:r>
              <a:rPr lang="zh-CN" altLang="en-US"/>
              <a:t>访问的数据也是彼此相邻的。</a:t>
            </a: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刚刚代码里面的</a:t>
            </a:r>
            <a:r>
              <a:rPr lang="en-US" altLang="zh-CN"/>
              <a:t>For Loop</a:t>
            </a:r>
            <a:r>
              <a:rPr lang="zh-CN" altLang="en-US"/>
              <a:t>有一个问题</a:t>
            </a:r>
            <a:r>
              <a:rPr lang="en-US" altLang="zh-CN"/>
              <a:t>: </a:t>
            </a:r>
            <a:r>
              <a:rPr lang="zh-CN" altLang="en-US"/>
              <a:t>哪怕是第一个迭代，也有一半的</a:t>
            </a:r>
            <a:r>
              <a:rPr lang="en-US" altLang="zh-CN"/>
              <a:t>thread</a:t>
            </a:r>
            <a:r>
              <a:rPr lang="zh-CN" altLang="en-US"/>
              <a:t>是</a:t>
            </a:r>
            <a:r>
              <a:rPr lang="en-US" altLang="zh-CN"/>
              <a:t>idle</a:t>
            </a:r>
            <a:r>
              <a:rPr lang="zh-CN" altLang="en-US"/>
              <a:t>的。这一半的</a:t>
            </a:r>
            <a:r>
              <a:rPr lang="en-US" altLang="zh-CN"/>
              <a:t>thread</a:t>
            </a:r>
            <a:r>
              <a:rPr lang="zh-CN" altLang="en-US"/>
              <a:t>只是</a:t>
            </a:r>
            <a:r>
              <a:rPr lang="en-US" altLang="zh-CN"/>
              <a:t>load</a:t>
            </a:r>
            <a:r>
              <a:rPr lang="zh-CN" altLang="en-US"/>
              <a:t>了一个</a:t>
            </a:r>
            <a:r>
              <a:rPr lang="en-US" altLang="zh-CN"/>
              <a:t>data</a:t>
            </a:r>
            <a:r>
              <a:rPr lang="zh-CN" altLang="en-US"/>
              <a:t>就结束了工作。这就有点暴殄天物了。为了优化这第一个迭代，我们可以一次</a:t>
            </a:r>
            <a:r>
              <a:rPr lang="en-US" altLang="zh-CN"/>
              <a:t>load</a:t>
            </a:r>
            <a:r>
              <a:rPr lang="zh-CN" altLang="en-US"/>
              <a:t>两个数据。这种优化思路也被称为</a:t>
            </a:r>
            <a:r>
              <a:rPr lang="en-US" altLang="zh-CN"/>
              <a:t>Coarsen</a:t>
            </a:r>
            <a:r>
              <a:rPr lang="zh-CN" altLang="en-US"/>
              <a:t>。</a:t>
            </a: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通常来说，</a:t>
            </a:r>
            <a:r>
              <a:rPr lang="en-US" altLang="zh-CN"/>
              <a:t>synchronize</a:t>
            </a:r>
            <a:r>
              <a:rPr lang="zh-CN" altLang="en-US"/>
              <a:t>的代价是较大的。在</a:t>
            </a:r>
            <a:r>
              <a:rPr lang="en-US" altLang="zh-CN"/>
              <a:t>A100</a:t>
            </a:r>
            <a:r>
              <a:rPr lang="zh-CN" altLang="en-US"/>
              <a:t>里，一个</a:t>
            </a:r>
            <a:r>
              <a:rPr lang="en-US" altLang="zh-CN"/>
              <a:t>warp</a:t>
            </a:r>
            <a:r>
              <a:rPr lang="zh-CN" altLang="en-US"/>
              <a:t>有</a:t>
            </a:r>
            <a:r>
              <a:rPr lang="en-US" altLang="zh-CN"/>
              <a:t>32</a:t>
            </a:r>
            <a:r>
              <a:rPr lang="zh-CN" altLang="en-US"/>
              <a:t>个</a:t>
            </a:r>
            <a:r>
              <a:rPr lang="en-US" altLang="zh-CN"/>
              <a:t>thread</a:t>
            </a:r>
            <a:r>
              <a:rPr lang="zh-CN" altLang="en-US"/>
              <a:t>，这</a:t>
            </a:r>
            <a:r>
              <a:rPr lang="en-US" altLang="zh-CN"/>
              <a:t>32</a:t>
            </a:r>
            <a:r>
              <a:rPr lang="zh-CN" altLang="en-US"/>
              <a:t>个</a:t>
            </a:r>
            <a:r>
              <a:rPr lang="en-US" altLang="zh-CN"/>
              <a:t>thread</a:t>
            </a:r>
            <a:r>
              <a:rPr lang="zh-CN" altLang="en-US"/>
              <a:t>的行为就根本不需要</a:t>
            </a:r>
            <a:r>
              <a:rPr lang="en-US" altLang="zh-CN"/>
              <a:t>synchronize</a:t>
            </a:r>
            <a:r>
              <a:rPr lang="zh-CN" altLang="en-US"/>
              <a:t>了，他们天然就是完全一致的。因此我们如下调整代码。</a:t>
            </a:r>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这里值得注意的是</a:t>
            </a:r>
            <a:r>
              <a:rPr lang="en-US" altLang="zh-CN">
                <a:sym typeface="+mn-ea"/>
              </a:rPr>
              <a:t>sdata</a:t>
            </a:r>
            <a:r>
              <a:rPr lang="zh-CN" altLang="en-US">
                <a:sym typeface="+mn-ea"/>
              </a:rPr>
              <a:t>里的</a:t>
            </a:r>
            <a:r>
              <a:rPr lang="en-US" altLang="zh-CN">
                <a:sym typeface="+mn-ea"/>
              </a:rPr>
              <a:t> volatile </a:t>
            </a:r>
            <a:r>
              <a:rPr lang="zh-CN" altLang="en-US">
                <a:sym typeface="+mn-ea"/>
              </a:rPr>
              <a:t>前缀，这是为了保证数据别被</a:t>
            </a:r>
            <a:r>
              <a:rPr lang="en-US" altLang="zh-CN">
                <a:sym typeface="+mn-ea"/>
              </a:rPr>
              <a:t>cache</a:t>
            </a:r>
            <a:r>
              <a:rPr lang="zh-CN" altLang="en-US">
                <a:sym typeface="+mn-ea"/>
              </a:rPr>
              <a:t>在寄存器里，每次都要直接写回到</a:t>
            </a:r>
            <a:r>
              <a:rPr lang="en-US" altLang="zh-CN">
                <a:sym typeface="+mn-ea"/>
              </a:rPr>
              <a:t>Shared Memory</a:t>
            </a:r>
            <a:r>
              <a:rPr lang="zh-CN" altLang="en-US">
                <a:sym typeface="+mn-ea"/>
              </a:rPr>
              <a:t>里。这就是一些常见的数组归约计算的写法</a:t>
            </a:r>
            <a:r>
              <a:rPr lang="en-US" altLang="zh-CN">
                <a:sym typeface="+mn-ea"/>
              </a:rPr>
              <a:t>，</a:t>
            </a:r>
            <a:r>
              <a:rPr lang="zh-CN" altLang="en-US">
                <a:sym typeface="+mn-ea"/>
              </a:rPr>
              <a:t>当然还有可能有更多的优化的方式</a:t>
            </a:r>
            <a:r>
              <a:rPr lang="en-US" altLang="zh-CN">
                <a:sym typeface="+mn-ea"/>
              </a:rPr>
              <a:t>，</a:t>
            </a:r>
            <a:r>
              <a:rPr lang="zh-CN" altLang="en-US">
                <a:sym typeface="+mn-ea"/>
              </a:rPr>
              <a:t>这里我们就先不展开讲了</a:t>
            </a:r>
            <a:endParaRPr lang="zh-CN" altLang="en-US">
              <a:sym typeface="+mn-e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那好</a:t>
            </a:r>
            <a:r>
              <a:rPr lang="en-US" altLang="zh-CN"/>
              <a:t>，</a:t>
            </a:r>
            <a:r>
              <a:rPr lang="zh-CN" altLang="en-US"/>
              <a:t>话不多说</a:t>
            </a:r>
            <a:r>
              <a:rPr lang="en-US" altLang="zh-CN"/>
              <a:t>，</a:t>
            </a:r>
            <a:r>
              <a:rPr lang="zh-CN" altLang="en-US"/>
              <a:t>我们先进行第一份作业</a:t>
            </a:r>
            <a:r>
              <a:rPr lang="en-US" altLang="zh-CN"/>
              <a:t>，OpenMP</a:t>
            </a:r>
            <a:r>
              <a:rPr lang="zh-CN" altLang="en-US"/>
              <a:t>编程相关题目的讲解</a:t>
            </a:r>
            <a:r>
              <a:rPr lang="en-US" altLang="zh-CN"/>
              <a:t>，</a:t>
            </a:r>
            <a:r>
              <a:rPr lang="zh-CN" altLang="en-US"/>
              <a:t>在这个作业当中</a:t>
            </a:r>
            <a:r>
              <a:rPr lang="en-US" altLang="zh-CN"/>
              <a:t>，</a:t>
            </a:r>
            <a:r>
              <a:rPr lang="zh-CN" altLang="en-US"/>
              <a:t>我们出了</a:t>
            </a:r>
            <a:r>
              <a:rPr lang="en-US" altLang="zh-CN"/>
              <a:t>3</a:t>
            </a:r>
            <a:r>
              <a:rPr lang="zh-CN" altLang="en-US"/>
              <a:t>个题目</a:t>
            </a:r>
            <a:r>
              <a:rPr lang="en-US" altLang="zh-CN"/>
              <a:t>，</a:t>
            </a:r>
            <a:r>
              <a:rPr lang="zh-CN" altLang="en-US"/>
              <a:t>分别是弗洛伊德算法</a:t>
            </a:r>
            <a:r>
              <a:rPr lang="en-US" altLang="zh-CN"/>
              <a:t>、</a:t>
            </a:r>
            <a:r>
              <a:rPr lang="zh-CN" altLang="en-US"/>
              <a:t>蒙特卡洛算法计算面积以及一个卷积</a:t>
            </a:r>
            <a:r>
              <a:rPr lang="en-US" altLang="zh-CN"/>
              <a:t>，</a:t>
            </a:r>
            <a:r>
              <a:rPr lang="zh-CN" altLang="en-US"/>
              <a:t>大家完成的程度都很好</a:t>
            </a:r>
            <a:r>
              <a:rPr lang="en-US" altLang="zh-CN"/>
              <a:t>，</a:t>
            </a:r>
            <a:r>
              <a:rPr lang="zh-CN" altLang="en-US"/>
              <a:t>也提出了一些很有价值的问题</a:t>
            </a:r>
            <a:r>
              <a:rPr lang="en-US" altLang="zh-CN"/>
              <a:t>。</a:t>
            </a:r>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78180" y="4777194"/>
            <a:ext cx="5425440" cy="3908614"/>
          </a:xfrm>
          <a:prstGeom prst="rect">
            <a:avLst/>
          </a:prstGeom>
        </p:spPr>
        <p:txBody>
          <a:bodyPr/>
          <a:lstStyle/>
          <a:p>
            <a:r>
              <a:rPr lang="zh-CN" altLang="en-US" dirty="0"/>
              <a:t>大部分同学已经将两次小作业进行了提交，想必也已经对</a:t>
            </a:r>
            <a:r>
              <a:rPr lang="en-US" altLang="zh-CN" dirty="0"/>
              <a:t>OpenMP</a:t>
            </a:r>
            <a:r>
              <a:rPr lang="zh-CN" altLang="en-US" dirty="0"/>
              <a:t>跟</a:t>
            </a:r>
            <a:r>
              <a:rPr lang="en-US" altLang="zh-CN" dirty="0"/>
              <a:t>CUDA</a:t>
            </a:r>
            <a:r>
              <a:rPr lang="zh-CN" altLang="en-US" dirty="0"/>
              <a:t>编程有了一定的了解，亲自体会了高性能分布式计算的高效性。</a:t>
            </a:r>
            <a:br>
              <a:rPr lang="en-US" altLang="zh-CN" dirty="0"/>
            </a:br>
            <a:r>
              <a:rPr lang="zh-CN" altLang="en-US" dirty="0"/>
              <a:t>不过小作业所能给大家带来的提升是有限的，很多时候仅仅是对课上学到的知识点进行一个梳理。因为小作业的题目对大家的约束较强，通常是针对某一个具体的细节的问题，这种问题的并不能够充分激发大家对已经学到知识的整理、输出和应用。</a:t>
            </a:r>
            <a:br>
              <a:rPr lang="en-US" altLang="zh-CN" dirty="0"/>
            </a:br>
            <a:r>
              <a:rPr lang="zh-CN" altLang="en-US" dirty="0"/>
              <a:t>我们希望在本次大作业，你能够通过完成我们提供的工程获得更好的解决问题的能力，团队协作的能力，语言表达的能力。无论是大家后面工作还是继续深造，这部分的能力都是重要。所谓的代码能力，其实很大程度上是一种解决问题的能力，跟刷题不太一样的地方他更重要的是一种在宏观上把控的能力。这些都是可以训练的，希望你能够认真的完成后续</a:t>
            </a:r>
            <a:r>
              <a:rPr lang="en-US" altLang="zh-CN" dirty="0"/>
              <a:t>8</a:t>
            </a:r>
            <a:r>
              <a:rPr lang="zh-CN" altLang="en-US" dirty="0"/>
              <a:t>周的大作业工程，除了在课程上拿到学分，也可以在工程中获得个人能力的提升。</a:t>
            </a:r>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78180" y="4777194"/>
            <a:ext cx="5425440" cy="3908614"/>
          </a:xfrm>
          <a:prstGeom prst="rect">
            <a:avLst/>
          </a:prstGeom>
        </p:spPr>
        <p:txBody>
          <a:bodyPr/>
          <a:lstStyle/>
          <a:p>
            <a:r>
              <a:rPr lang="zh-CN" altLang="en-US" dirty="0"/>
              <a:t>第一个，阅读手册。目前大家在学校里可能感受不是很深，遇见问题是可以问老师、问同学等等。不过在公司里，要看你的导师是不是有时间，他愿不愿意带你，以及他会不会这个问题，一个具体的库函数的使用，不一定每个人都用的那么熟练。一个具体的技术细节，也不一定每个人都记得那么清楚，那么这个时候你最好的解决办法就是阅读官方手册，而不是查阅别人的笔记，通常这个情况你可以去看某些</a:t>
            </a:r>
            <a:r>
              <a:rPr lang="en-US" altLang="zh-CN" dirty="0"/>
              <a:t>wiki</a:t>
            </a:r>
            <a:r>
              <a:rPr lang="zh-CN" altLang="en-US" dirty="0"/>
              <a:t>，以及产品的白皮书、论文等等都是很好的选择。</a:t>
            </a:r>
            <a:endParaRPr lang="en-US" altLang="zh-CN" dirty="0"/>
          </a:p>
          <a:p>
            <a:r>
              <a:rPr lang="zh-CN" altLang="en-US" dirty="0"/>
              <a:t>第二个，善用搜索引擎，刚才我说了可能你的导师不一定有时间，你又想问一些事情怎么办呢，那么就是利用搜索引擎，你想问的问题大概率已经有人问了，你去问别人的时间可能已经在互联网上搜索到了。在这里推荐大家使用</a:t>
            </a:r>
            <a:r>
              <a:rPr lang="en-US" altLang="zh-CN" dirty="0"/>
              <a:t>Google</a:t>
            </a:r>
            <a:r>
              <a:rPr lang="zh-CN" altLang="en-US" dirty="0"/>
              <a:t>搜索引擎，在学校里是可以正常使用的，请大家利用好学校提供的资源。当然也有很多公司里由于保密的原因，是不被允许连接外网的，所以可能还是需要阅读手册。</a:t>
            </a:r>
            <a:endParaRPr lang="en-US" altLang="zh-CN" dirty="0"/>
          </a:p>
          <a:p>
            <a:r>
              <a:rPr lang="zh-CN" altLang="en-US" dirty="0"/>
              <a:t>第三个，就是阅读源码。能用前两个解决方案解决的时候那么就用前两个是完全没有问题的。但是当你想要解决某些问题，优化某些问题，可能就是必须的过程，甚至逆向，</a:t>
            </a:r>
            <a:r>
              <a:rPr lang="en-US" altLang="zh-CN" dirty="0"/>
              <a:t>Debug</a:t>
            </a:r>
            <a:r>
              <a:rPr lang="zh-CN" altLang="en-US" dirty="0"/>
              <a:t>。</a:t>
            </a:r>
            <a:endParaRPr lang="en-US" altLang="zh-CN"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78180" y="4777194"/>
            <a:ext cx="5425440" cy="3908614"/>
          </a:xfrm>
          <a:prstGeom prst="rect">
            <a:avLst/>
          </a:prstGeom>
        </p:spPr>
        <p:txBody>
          <a:bodyPr/>
          <a:lstStyle/>
          <a:p>
            <a:pPr marL="0" indent="0">
              <a:lnSpc>
                <a:spcPct val="150000"/>
              </a:lnSpc>
              <a:buNone/>
            </a:pPr>
            <a:r>
              <a:rPr lang="zh-CN" altLang="en-US" dirty="0"/>
              <a:t>第一个实验我们是基于</a:t>
            </a:r>
            <a:r>
              <a:rPr lang="en-US" altLang="zh-CN" dirty="0" err="1"/>
              <a:t>Pytorch</a:t>
            </a:r>
            <a:r>
              <a:rPr lang="zh-CN" altLang="en-US" dirty="0"/>
              <a:t>这个工具进行的，</a:t>
            </a:r>
            <a:endParaRPr lang="en-US" altLang="zh-CN" dirty="0"/>
          </a:p>
          <a:p>
            <a:pPr marL="0" indent="0">
              <a:lnSpc>
                <a:spcPct val="150000"/>
              </a:lnSpc>
              <a:buNone/>
            </a:pPr>
            <a:r>
              <a:rPr lang="zh-CN" altLang="en-US" sz="1200" dirty="0">
                <a:latin typeface="黑体" pitchFamily="2" charset="-122"/>
                <a:ea typeface="黑体" pitchFamily="2" charset="-122"/>
              </a:rPr>
              <a:t>本实验主要完成</a:t>
            </a:r>
            <a:r>
              <a:rPr lang="en-US" altLang="zh-CN" sz="1200" dirty="0" err="1">
                <a:latin typeface="黑体" pitchFamily="2" charset="-122"/>
                <a:ea typeface="黑体" pitchFamily="2" charset="-122"/>
              </a:rPr>
              <a:t>Pytorch</a:t>
            </a:r>
            <a:r>
              <a:rPr lang="zh-CN" altLang="en-US" sz="1200" dirty="0">
                <a:latin typeface="黑体" pitchFamily="2" charset="-122"/>
                <a:ea typeface="黑体" pitchFamily="2" charset="-122"/>
              </a:rPr>
              <a:t>框架的</a:t>
            </a:r>
            <a:r>
              <a:rPr lang="en-US" altLang="zh-CN" sz="1200" dirty="0">
                <a:latin typeface="黑体" pitchFamily="2" charset="-122"/>
                <a:ea typeface="黑体" pitchFamily="2" charset="-122"/>
              </a:rPr>
              <a:t>CUDA</a:t>
            </a:r>
            <a:r>
              <a:rPr lang="zh-CN" altLang="en-US" sz="1200" dirty="0">
                <a:latin typeface="黑体" pitchFamily="2" charset="-122"/>
                <a:ea typeface="黑体" pitchFamily="2" charset="-122"/>
              </a:rPr>
              <a:t>算子的调研实现与优化。</a:t>
            </a:r>
            <a:endParaRPr lang="zh-CN" altLang="en-US" sz="1200" dirty="0">
              <a:latin typeface="黑体" pitchFamily="2" charset="-122"/>
              <a:ea typeface="黑体" pitchFamily="2" charset="-122"/>
            </a:endParaRPr>
          </a:p>
          <a:p>
            <a:pPr marL="514350" indent="-514350">
              <a:lnSpc>
                <a:spcPct val="150000"/>
              </a:lnSpc>
              <a:buFont typeface="+mj-lt"/>
              <a:buAutoNum type="arabicPeriod"/>
            </a:pPr>
            <a:r>
              <a:rPr lang="zh-CN" altLang="en-US" sz="1200" dirty="0">
                <a:latin typeface="黑体" pitchFamily="2" charset="-122"/>
                <a:ea typeface="黑体" pitchFamily="2" charset="-122"/>
              </a:rPr>
              <a:t>调研</a:t>
            </a:r>
            <a:r>
              <a:rPr lang="en-US" altLang="zh-CN" sz="1200" dirty="0" err="1">
                <a:latin typeface="黑体" pitchFamily="2" charset="-122"/>
                <a:ea typeface="黑体" pitchFamily="2" charset="-122"/>
              </a:rPr>
              <a:t>Pytorch</a:t>
            </a:r>
            <a:r>
              <a:rPr lang="zh-CN" altLang="en-US" sz="1200" dirty="0">
                <a:latin typeface="黑体" pitchFamily="2" charset="-122"/>
                <a:ea typeface="黑体" pitchFamily="2" charset="-122"/>
              </a:rPr>
              <a:t>框架的</a:t>
            </a:r>
            <a:r>
              <a:rPr lang="en-US" altLang="zh-CN" sz="1200" dirty="0">
                <a:latin typeface="黑体" pitchFamily="2" charset="-122"/>
                <a:ea typeface="黑体" pitchFamily="2" charset="-122"/>
              </a:rPr>
              <a:t>CUDA</a:t>
            </a:r>
            <a:r>
              <a:rPr lang="zh-CN" altLang="en-US" sz="1200" dirty="0">
                <a:latin typeface="黑体" pitchFamily="2" charset="-122"/>
                <a:ea typeface="黑体" pitchFamily="2" charset="-122"/>
              </a:rPr>
              <a:t>算子实现方法</a:t>
            </a:r>
            <a:endParaRPr lang="zh-CN" altLang="en-US" sz="1200" dirty="0">
              <a:latin typeface="黑体" pitchFamily="2" charset="-122"/>
              <a:ea typeface="黑体" pitchFamily="2" charset="-122"/>
            </a:endParaRPr>
          </a:p>
          <a:p>
            <a:pPr marL="514350" indent="-514350">
              <a:lnSpc>
                <a:spcPct val="150000"/>
              </a:lnSpc>
              <a:buFont typeface="+mj-lt"/>
              <a:buAutoNum type="arabicPeriod"/>
            </a:pPr>
            <a:r>
              <a:rPr lang="zh-CN" altLang="en-US" sz="1200" dirty="0">
                <a:latin typeface="黑体" pitchFamily="2" charset="-122"/>
                <a:ea typeface="黑体" pitchFamily="2" charset="-122"/>
              </a:rPr>
              <a:t>在</a:t>
            </a:r>
            <a:r>
              <a:rPr lang="en-US" altLang="zh-CN" sz="1200" dirty="0" err="1">
                <a:latin typeface="黑体" pitchFamily="2" charset="-122"/>
                <a:ea typeface="黑体" pitchFamily="2" charset="-122"/>
              </a:rPr>
              <a:t>Pytorch</a:t>
            </a:r>
            <a:r>
              <a:rPr lang="zh-CN" altLang="en-US" sz="1200" dirty="0">
                <a:latin typeface="黑体" pitchFamily="2" charset="-122"/>
                <a:ea typeface="黑体" pitchFamily="2" charset="-122"/>
              </a:rPr>
              <a:t>框架的基础上修改或添加算子，优化经典神经网络在</a:t>
            </a:r>
            <a:r>
              <a:rPr lang="en-US" altLang="zh-CN" sz="1200" dirty="0">
                <a:latin typeface="黑体" pitchFamily="2" charset="-122"/>
                <a:ea typeface="黑体" pitchFamily="2" charset="-122"/>
              </a:rPr>
              <a:t>GPU</a:t>
            </a:r>
            <a:r>
              <a:rPr lang="zh-CN" altLang="en-US" sz="1200" dirty="0">
                <a:latin typeface="黑体" pitchFamily="2" charset="-122"/>
                <a:ea typeface="黑体" pitchFamily="2" charset="-122"/>
              </a:rPr>
              <a:t>上推理的时间</a:t>
            </a:r>
            <a:endParaRPr lang="zh-CN" altLang="en-US" sz="1200" dirty="0">
              <a:latin typeface="黑体" pitchFamily="2" charset="-122"/>
              <a:ea typeface="黑体" pitchFamily="2" charset="-122"/>
            </a:endParaRPr>
          </a:p>
          <a:p>
            <a:endParaRPr lang="en-US" altLang="zh-C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78180" y="4777194"/>
            <a:ext cx="5425440" cy="3908614"/>
          </a:xfrm>
          <a:prstGeom prst="rect">
            <a:avLst/>
          </a:prstGeom>
        </p:spPr>
        <p:txBody>
          <a:bodyPr/>
          <a:lstStyle/>
          <a:p>
            <a:r>
              <a:rPr lang="en-US" altLang="zh-CN" dirty="0"/>
              <a:t>RT</a:t>
            </a:r>
            <a:endParaRPr lang="en-US" altLang="zh-CN"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78180" y="4777194"/>
            <a:ext cx="5425440" cy="3908614"/>
          </a:xfrm>
          <a:prstGeom prst="rect">
            <a:avLst/>
          </a:prstGeom>
        </p:spPr>
        <p:txBody>
          <a:bodyPr/>
          <a:lstStyle/>
          <a:p>
            <a:r>
              <a:rPr lang="zh-CN" altLang="en-US" dirty="0"/>
              <a:t>这几个网络的作用和背景简单给大家过一下。</a:t>
            </a:r>
            <a:endParaRPr lang="en-US" altLang="zh-CN"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78180" y="4777194"/>
            <a:ext cx="5425440" cy="3908614"/>
          </a:xfrm>
          <a:prstGeom prst="rect">
            <a:avLst/>
          </a:prstGeom>
        </p:spPr>
        <p:txBody>
          <a:bodyPr/>
          <a:lstStyle/>
          <a:p>
            <a:r>
              <a:rPr lang="en-US" altLang="zh-CN" dirty="0"/>
              <a:t>RT</a:t>
            </a:r>
            <a:endParaRPr lang="en-US" altLang="zh-CN"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78180" y="4777194"/>
            <a:ext cx="5425440" cy="3908614"/>
          </a:xfrm>
          <a:prstGeom prst="rect">
            <a:avLst/>
          </a:prstGeom>
        </p:spPr>
        <p:txBody>
          <a:bodyPr/>
          <a:lstStyle/>
          <a:p>
            <a:endParaRPr lang="en-US" altLang="zh-CN"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78180" y="4777194"/>
            <a:ext cx="5425440" cy="3908614"/>
          </a:xfrm>
          <a:prstGeom prst="rect">
            <a:avLst/>
          </a:prstGeom>
        </p:spPr>
        <p:txBody>
          <a:bodyPr/>
          <a:lstStyle/>
          <a:p>
            <a:r>
              <a:rPr lang="zh-CN" altLang="en-US" dirty="0"/>
              <a:t>网络我们简单的过完了，现在说一下</a:t>
            </a:r>
            <a:r>
              <a:rPr lang="en-US" altLang="zh-CN" dirty="0" err="1"/>
              <a:t>Pytorch</a:t>
            </a:r>
            <a:r>
              <a:rPr lang="zh-CN" altLang="en-US" dirty="0"/>
              <a:t>相关的框架</a:t>
            </a:r>
            <a:endParaRPr lang="en-US" altLang="zh-CN"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78180" y="4777194"/>
            <a:ext cx="5425440" cy="3908614"/>
          </a:xfrm>
          <a:prstGeom prst="rect">
            <a:avLst/>
          </a:prstGeom>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而我们这个工程的目的就是重写神经网络中用到的</a:t>
            </a:r>
            <a:r>
              <a:rPr lang="en-US" altLang="zh-CN" dirty="0" err="1"/>
              <a:t>cublas</a:t>
            </a:r>
            <a:r>
              <a:rPr lang="zh-CN" altLang="en-US" dirty="0"/>
              <a:t>函数。</a:t>
            </a:r>
            <a:endParaRPr lang="en-US" altLang="zh-CN" dirty="0"/>
          </a:p>
          <a:p>
            <a:endParaRPr lang="en-US"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我们先在这里把我们的评分标准给出来</a:t>
            </a:r>
            <a:r>
              <a:rPr lang="en-US" altLang="zh-CN"/>
              <a:t>，</a:t>
            </a:r>
            <a:r>
              <a:rPr lang="zh-CN" altLang="en-US"/>
              <a:t>大家看到标准也能够更好地把握自己的程序到底写的怎么样</a:t>
            </a:r>
            <a:r>
              <a:rPr lang="en-US" altLang="zh-CN"/>
              <a:t>，</a:t>
            </a:r>
            <a:r>
              <a:rPr lang="zh-CN" altLang="en-US"/>
              <a:t>解释的请不清楚</a:t>
            </a:r>
            <a:r>
              <a:rPr lang="en-US" altLang="zh-CN"/>
              <a:t>，</a:t>
            </a:r>
            <a:r>
              <a:rPr lang="zh-CN" altLang="en-US"/>
              <a:t>以及是否有相关的优化分析</a:t>
            </a:r>
            <a:r>
              <a:rPr lang="en-US" altLang="zh-CN"/>
              <a:t>。</a:t>
            </a:r>
            <a:r>
              <a:rPr lang="zh-CN" altLang="en-US"/>
              <a:t>分数占比的话是上面这样的</a:t>
            </a:r>
            <a:r>
              <a:rPr lang="en-US" altLang="zh-CN"/>
              <a:t>，</a:t>
            </a:r>
            <a:r>
              <a:rPr lang="zh-CN" altLang="en-US"/>
              <a:t>那我们接着进入正题</a:t>
            </a:r>
            <a:r>
              <a:rPr lang="en-US" altLang="zh-CN"/>
              <a:t>。</a:t>
            </a:r>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78180" y="4777194"/>
            <a:ext cx="5425440" cy="3908614"/>
          </a:xfrm>
          <a:prstGeom prst="rect">
            <a:avLst/>
          </a:prstGeom>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而我们这个工程的目的就是重写神经网络中用到的</a:t>
            </a:r>
            <a:r>
              <a:rPr lang="en-US" altLang="zh-CN" dirty="0" err="1"/>
              <a:t>cublas</a:t>
            </a:r>
            <a:r>
              <a:rPr lang="zh-CN" altLang="en-US" dirty="0"/>
              <a:t>函数。</a:t>
            </a:r>
            <a:endParaRPr lang="en-US" altLang="zh-CN" dirty="0"/>
          </a:p>
          <a:p>
            <a:endParaRPr lang="en-US" altLang="zh-CN"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78180" y="4777194"/>
            <a:ext cx="5425440" cy="3908614"/>
          </a:xfrm>
          <a:prstGeom prst="rect">
            <a:avLst/>
          </a:prstGeom>
        </p:spPr>
        <p:txBody>
          <a:bodyPr/>
          <a:lstStyle/>
          <a:p>
            <a:endParaRPr lang="en-US" altLang="zh-CN"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78180" y="4777194"/>
            <a:ext cx="5425440" cy="3908614"/>
          </a:xfrm>
          <a:prstGeom prst="rect">
            <a:avLst/>
          </a:prstGeom>
        </p:spPr>
        <p:txBody>
          <a:bodyPr/>
          <a:lstStyle/>
          <a:p>
            <a:endParaRPr lang="en-US" altLang="zh-CN"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78180" y="4777194"/>
            <a:ext cx="5425440" cy="3908614"/>
          </a:xfrm>
          <a:prstGeom prst="rect">
            <a:avLst/>
          </a:prstGeom>
        </p:spPr>
        <p:txBody>
          <a:bodyPr/>
          <a:lstStyle/>
          <a:p>
            <a:endParaRPr lang="en-US" altLang="zh-CN"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78180" y="4777194"/>
            <a:ext cx="5425440" cy="3908614"/>
          </a:xfrm>
          <a:prstGeom prst="rect">
            <a:avLst/>
          </a:prstGeom>
        </p:spPr>
        <p:txBody>
          <a:bodyPr/>
          <a:lstStyle/>
          <a:p>
            <a:endParaRPr lang="en-US" altLang="zh-CN"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78180" y="4777194"/>
            <a:ext cx="5425440" cy="3908614"/>
          </a:xfrm>
          <a:prstGeom prst="rect">
            <a:avLst/>
          </a:prstGeom>
        </p:spPr>
        <p:txBody>
          <a:bodyPr/>
          <a:lstStyle/>
          <a:p>
            <a:endParaRPr lang="en-US" altLang="zh-CN"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我们先在这里把我们的评分标准给出来</a:t>
            </a:r>
            <a:r>
              <a:rPr lang="en-US" altLang="zh-CN"/>
              <a:t>，</a:t>
            </a:r>
            <a:r>
              <a:rPr lang="zh-CN" altLang="en-US"/>
              <a:t>大家看到标准也能够更好地把握自己的程序到底写的怎么样</a:t>
            </a:r>
            <a:r>
              <a:rPr lang="en-US" altLang="zh-CN"/>
              <a:t>，</a:t>
            </a:r>
            <a:r>
              <a:rPr lang="zh-CN" altLang="en-US"/>
              <a:t>解释的请不清楚</a:t>
            </a:r>
            <a:r>
              <a:rPr lang="en-US" altLang="zh-CN"/>
              <a:t>，</a:t>
            </a:r>
            <a:r>
              <a:rPr lang="zh-CN" altLang="en-US"/>
              <a:t>以及是否有相关的优化分析</a:t>
            </a:r>
            <a:r>
              <a:rPr lang="en-US" altLang="zh-CN"/>
              <a:t>。</a:t>
            </a:r>
            <a:r>
              <a:rPr lang="zh-CN" altLang="en-US"/>
              <a:t>分数占比的话是上面这样的</a:t>
            </a:r>
            <a:r>
              <a:rPr lang="en-US" altLang="zh-CN"/>
              <a:t>，</a:t>
            </a:r>
            <a:r>
              <a:rPr lang="zh-CN" altLang="en-US"/>
              <a:t>那我们接着进入正题</a:t>
            </a:r>
            <a:r>
              <a:rPr lang="en-US" altLang="zh-CN"/>
              <a:t>。</a:t>
            </a:r>
            <a:endParaRPr lang="en-US"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第一个题目是弗洛伊德算法</a:t>
            </a:r>
            <a:r>
              <a:rPr lang="en-US" altLang="zh-CN"/>
              <a:t>，</a:t>
            </a:r>
            <a:r>
              <a:rPr lang="zh-CN" altLang="en-US"/>
              <a:t>大家应该都比较清楚弗洛伊德算法</a:t>
            </a:r>
            <a:r>
              <a:rPr lang="en-US" altLang="zh-CN"/>
              <a:t>，</a:t>
            </a:r>
            <a:r>
              <a:rPr lang="zh-CN" altLang="en-US"/>
              <a:t>是最短路径算法的一种</a:t>
            </a:r>
            <a:r>
              <a:rPr lang="en-US" altLang="zh-CN"/>
              <a:t>。Floyd </a:t>
            </a:r>
            <a:r>
              <a:rPr lang="zh-CN" altLang="en-US"/>
              <a:t>算法解决的是全源最短路径问题。所谓</a:t>
            </a:r>
            <a:r>
              <a:rPr lang="en-US" altLang="zh-CN"/>
              <a:t>“</a:t>
            </a:r>
            <a:r>
              <a:rPr lang="zh-CN" altLang="en-US"/>
              <a:t>全源</a:t>
            </a:r>
            <a:r>
              <a:rPr lang="en-US" altLang="zh-CN"/>
              <a:t>”</a:t>
            </a:r>
            <a:r>
              <a:rPr lang="zh-CN" altLang="en-US"/>
              <a:t>，就是指图中每一个顶点到其他所有顶点的最短路径。核心思想是动态规划：通过逐步考虑图中每一个顶点作为中间点的可能性，来系统地更新所有顶点对之间的最短距离估计。我们先来看题目</a:t>
            </a:r>
            <a:r>
              <a:rPr lang="en-US" altLang="zh-CN"/>
              <a:t>，</a:t>
            </a:r>
            <a:r>
              <a:rPr lang="zh-CN" altLang="en-US"/>
              <a:t>题目里面给出的是一个非常朴素的算法</a:t>
            </a:r>
            <a:r>
              <a:rPr lang="en-US" altLang="zh-CN"/>
              <a:t>，</a:t>
            </a:r>
            <a:r>
              <a:rPr lang="zh-CN" altLang="en-US"/>
              <a:t>三重循环的一个算法</a:t>
            </a:r>
            <a:r>
              <a:rPr lang="en-US" altLang="zh-CN"/>
              <a:t>。</a:t>
            </a:r>
            <a:r>
              <a:rPr lang="zh-CN" altLang="en-US"/>
              <a:t>这道题非常简单</a:t>
            </a:r>
            <a:r>
              <a:rPr lang="en-US" altLang="zh-CN"/>
              <a:t>，</a:t>
            </a:r>
            <a:r>
              <a:rPr lang="zh-CN" altLang="en-US"/>
              <a:t>就是考察大家对</a:t>
            </a:r>
            <a:r>
              <a:rPr lang="en-US" altLang="zh-CN"/>
              <a:t>for</a:t>
            </a:r>
            <a:r>
              <a:rPr lang="zh-CN" altLang="en-US"/>
              <a:t>循环中的数据依赖的一个理解</a:t>
            </a:r>
            <a:r>
              <a:rPr lang="en-US" altLang="zh-CN"/>
              <a:t>。</a:t>
            </a:r>
            <a:r>
              <a:rPr lang="zh-CN" altLang="en-US"/>
              <a:t>我们先来看串行的来讲我们应该怎么去完成这样一个算法</a:t>
            </a:r>
            <a:r>
              <a:rPr lang="en-US" altLang="zh-CN"/>
              <a:t>。</a:t>
            </a: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在这里的话我只是给出了一种写法</a:t>
            </a:r>
            <a:r>
              <a:rPr lang="en-US" altLang="zh-CN"/>
              <a:t>，</a:t>
            </a:r>
            <a:r>
              <a:rPr lang="zh-CN" altLang="en-US"/>
              <a:t>当然大家也有可能有不同的表达方式</a:t>
            </a:r>
            <a:r>
              <a:rPr lang="en-US" altLang="zh-CN"/>
              <a:t>，</a:t>
            </a:r>
            <a:r>
              <a:rPr lang="zh-CN" altLang="en-US"/>
              <a:t>这在我看大家作业的时候也看到了</a:t>
            </a:r>
            <a:r>
              <a:rPr lang="en-US" altLang="zh-CN"/>
              <a:t>，</a:t>
            </a:r>
            <a:r>
              <a:rPr lang="zh-CN" altLang="en-US"/>
              <a:t>但只要确保程序的正确性以及能够运行</a:t>
            </a:r>
            <a:r>
              <a:rPr lang="en-US" altLang="zh-CN"/>
              <a:t>，</a:t>
            </a:r>
            <a:r>
              <a:rPr lang="zh-CN" altLang="en-US"/>
              <a:t>保证正确性这部分的分数是肯定可以拿到的</a:t>
            </a:r>
            <a:r>
              <a:rPr lang="en-US" altLang="zh-CN"/>
              <a:t>。</a:t>
            </a:r>
            <a:r>
              <a:rPr lang="zh-CN" altLang="en-US"/>
              <a:t>那我们来讲一下这个串行的算法</a:t>
            </a:r>
            <a:r>
              <a:rPr lang="en-US" altLang="zh-CN"/>
              <a:t>，</a:t>
            </a:r>
            <a:r>
              <a:rPr lang="zh-CN" altLang="en-US"/>
              <a:t>三重循环</a:t>
            </a:r>
            <a:r>
              <a:rPr lang="en-US" altLang="zh-CN"/>
              <a:t>，</a:t>
            </a:r>
            <a:r>
              <a:rPr lang="zh-CN" altLang="en-US"/>
              <a:t>对于每个点都有可能作为这么一个中间点</a:t>
            </a:r>
            <a:r>
              <a:rPr lang="en-US" altLang="zh-CN"/>
              <a:t>k，</a:t>
            </a:r>
            <a:r>
              <a:rPr lang="zh-CN" altLang="en-US"/>
              <a:t>如果中间点</a:t>
            </a:r>
            <a:r>
              <a:rPr lang="en-US" altLang="zh-CN"/>
              <a:t>k</a:t>
            </a:r>
            <a:r>
              <a:rPr lang="zh-CN" altLang="en-US"/>
              <a:t>到</a:t>
            </a:r>
            <a:r>
              <a:rPr lang="en-US" altLang="zh-CN"/>
              <a:t>i</a:t>
            </a:r>
            <a:r>
              <a:rPr lang="zh-CN" altLang="en-US"/>
              <a:t>和</a:t>
            </a:r>
            <a:r>
              <a:rPr lang="en-US" altLang="zh-CN"/>
              <a:t>j</a:t>
            </a:r>
            <a:r>
              <a:rPr lang="zh-CN" altLang="en-US"/>
              <a:t>的距离不为零并且</a:t>
            </a:r>
            <a:r>
              <a:rPr lang="en-US" altLang="zh-CN"/>
              <a:t>i</a:t>
            </a:r>
            <a:r>
              <a:rPr lang="zh-CN" altLang="en-US"/>
              <a:t>不和</a:t>
            </a:r>
            <a:r>
              <a:rPr lang="en-US" altLang="zh-CN"/>
              <a:t>j</a:t>
            </a:r>
            <a:r>
              <a:rPr lang="zh-CN" altLang="en-US"/>
              <a:t>重合</a:t>
            </a:r>
            <a:r>
              <a:rPr lang="en-US" altLang="zh-CN"/>
              <a:t>，</a:t>
            </a:r>
            <a:r>
              <a:rPr lang="zh-CN" altLang="en-US"/>
              <a:t>那我们就计算以</a:t>
            </a:r>
            <a:r>
              <a:rPr lang="en-US" altLang="zh-CN"/>
              <a:t>k</a:t>
            </a:r>
            <a:r>
              <a:rPr lang="zh-CN" altLang="en-US"/>
              <a:t>为中间点的这个距离是否比当前记录的最短距离近</a:t>
            </a:r>
            <a:r>
              <a:rPr lang="en-US" altLang="zh-CN"/>
              <a:t>，</a:t>
            </a:r>
            <a:r>
              <a:rPr lang="zh-CN" altLang="en-US"/>
              <a:t>如果更近</a:t>
            </a:r>
            <a:r>
              <a:rPr lang="en-US" altLang="zh-CN"/>
              <a:t>，</a:t>
            </a:r>
            <a:r>
              <a:rPr lang="zh-CN" altLang="en-US"/>
              <a:t>那么我们就对</a:t>
            </a:r>
            <a:r>
              <a:rPr lang="en-US" altLang="zh-CN"/>
              <a:t>nodes_distance[i][j]</a:t>
            </a:r>
            <a:r>
              <a:rPr lang="zh-CN" altLang="en-US"/>
              <a:t>进行更新</a:t>
            </a:r>
            <a:r>
              <a:rPr lang="en-US" altLang="zh-CN"/>
              <a:t>，</a:t>
            </a:r>
            <a:r>
              <a:rPr lang="zh-CN" altLang="en-US"/>
              <a:t>大家注意</a:t>
            </a:r>
            <a:r>
              <a:rPr lang="en-US" altLang="zh-CN"/>
              <a:t>，</a:t>
            </a:r>
            <a:r>
              <a:rPr lang="zh-CN" altLang="en-US"/>
              <a:t>在这里</a:t>
            </a:r>
            <a:r>
              <a:rPr lang="en-US" altLang="zh-CN"/>
              <a:t>，</a:t>
            </a:r>
            <a:r>
              <a:rPr lang="zh-CN" altLang="en-US"/>
              <a:t>我们是对</a:t>
            </a:r>
            <a:r>
              <a:rPr lang="en-US" altLang="zh-CN">
                <a:sym typeface="+mn-ea"/>
              </a:rPr>
              <a:t>nodes_distance[i][j]</a:t>
            </a:r>
            <a:r>
              <a:rPr lang="zh-CN" altLang="en-US">
                <a:sym typeface="+mn-ea"/>
              </a:rPr>
              <a:t>进行更新</a:t>
            </a:r>
            <a:r>
              <a:rPr lang="en-US" altLang="zh-CN">
                <a:sym typeface="+mn-ea"/>
              </a:rPr>
              <a:t>，</a:t>
            </a:r>
            <a:r>
              <a:rPr lang="zh-CN" altLang="en-US">
                <a:sym typeface="+mn-ea"/>
              </a:rPr>
              <a:t>也就是点</a:t>
            </a:r>
            <a:r>
              <a:rPr lang="en-US" altLang="zh-CN">
                <a:sym typeface="+mn-ea"/>
              </a:rPr>
              <a:t>i</a:t>
            </a:r>
            <a:r>
              <a:rPr lang="zh-CN" altLang="en-US">
                <a:sym typeface="+mn-ea"/>
              </a:rPr>
              <a:t>和点</a:t>
            </a:r>
            <a:r>
              <a:rPr lang="en-US" altLang="zh-CN">
                <a:sym typeface="+mn-ea"/>
              </a:rPr>
              <a:t>j</a:t>
            </a:r>
            <a:r>
              <a:rPr lang="zh-CN" altLang="en-US">
                <a:sym typeface="+mn-ea"/>
              </a:rPr>
              <a:t>之间的距离进行更新</a:t>
            </a:r>
            <a:r>
              <a:rPr lang="en-US" altLang="zh-CN">
                <a:sym typeface="+mn-ea"/>
              </a:rPr>
              <a:t>，</a:t>
            </a:r>
            <a:r>
              <a:rPr lang="zh-CN" altLang="en-US">
                <a:sym typeface="+mn-ea"/>
              </a:rPr>
              <a:t>那么所以</a:t>
            </a:r>
            <a:r>
              <a:rPr lang="en-US" altLang="zh-CN">
                <a:sym typeface="+mn-ea"/>
              </a:rPr>
              <a:t>，</a:t>
            </a:r>
            <a:r>
              <a:rPr lang="zh-CN" altLang="en-US">
                <a:sym typeface="+mn-ea"/>
              </a:rPr>
              <a:t>我们里面的两重</a:t>
            </a:r>
            <a:r>
              <a:rPr lang="en-US" altLang="zh-CN">
                <a:sym typeface="+mn-ea"/>
              </a:rPr>
              <a:t>for</a:t>
            </a:r>
            <a:r>
              <a:rPr lang="zh-CN" altLang="en-US">
                <a:sym typeface="+mn-ea"/>
              </a:rPr>
              <a:t>循环都是可以并行的</a:t>
            </a:r>
            <a:r>
              <a:rPr lang="en-US" altLang="zh-CN">
                <a:sym typeface="+mn-ea"/>
              </a:rPr>
              <a:t>，</a:t>
            </a:r>
            <a:r>
              <a:rPr lang="zh-CN" altLang="en-US">
                <a:sym typeface="+mn-ea"/>
              </a:rPr>
              <a:t>所以说</a:t>
            </a:r>
            <a:r>
              <a:rPr lang="en-US" altLang="zh-CN">
                <a:sym typeface="+mn-ea"/>
              </a:rPr>
              <a:t>，</a:t>
            </a:r>
            <a:endParaRPr lang="en-US" altLang="zh-CN">
              <a:sym typeface="+mn-e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在这里</a:t>
            </a:r>
            <a:r>
              <a:rPr lang="en-US" altLang="zh-CN"/>
              <a:t>，</a:t>
            </a:r>
            <a:r>
              <a:rPr lang="zh-CN" altLang="en-US"/>
              <a:t>我们给出的是一种最简单的并行方式</a:t>
            </a:r>
            <a:r>
              <a:rPr lang="en-US" altLang="zh-CN"/>
              <a:t>，</a:t>
            </a:r>
            <a:r>
              <a:rPr lang="zh-CN" altLang="en-US"/>
              <a:t>就是在红框里加上这么一句代码</a:t>
            </a:r>
            <a:r>
              <a:rPr lang="en-US" altLang="zh-CN"/>
              <a:t>。</a:t>
            </a:r>
            <a:r>
              <a:rPr lang="zh-CN" altLang="en-US"/>
              <a:t>只要有这么一个并行方式</a:t>
            </a:r>
            <a:r>
              <a:rPr lang="en-US" altLang="zh-CN"/>
              <a:t>，</a:t>
            </a:r>
            <a:r>
              <a:rPr lang="zh-CN" altLang="en-US"/>
              <a:t>优化程度的分数大家就可以拿到了</a:t>
            </a:r>
            <a:r>
              <a:rPr lang="en-US" altLang="zh-CN"/>
              <a:t>，</a:t>
            </a:r>
            <a:r>
              <a:rPr lang="zh-CN" altLang="en-US"/>
              <a:t>因为是第一道题</a:t>
            </a:r>
            <a:r>
              <a:rPr lang="en-US" altLang="zh-CN"/>
              <a:t>，</a:t>
            </a:r>
            <a:r>
              <a:rPr lang="zh-CN" altLang="en-US"/>
              <a:t>对大家还是比较仁慈的</a:t>
            </a:r>
            <a:r>
              <a:rPr lang="en-US" altLang="zh-CN"/>
              <a:t>。</a:t>
            </a:r>
            <a:r>
              <a:rPr lang="zh-CN" altLang="en-US"/>
              <a:t>如果有更多的一些优化方式也很好</a:t>
            </a:r>
            <a:r>
              <a:rPr lang="en-US" altLang="zh-CN"/>
              <a:t>，</a:t>
            </a:r>
            <a:br>
              <a:rPr lang="zh-CN" altLang="en-US"/>
            </a:br>
            <a:r>
              <a:rPr lang="zh-CN" altLang="en-US"/>
              <a:t>大家有什么问题吗</a:t>
            </a:r>
            <a:r>
              <a:rPr lang="en-US" altLang="zh-CN"/>
              <a:t>，</a:t>
            </a:r>
            <a:r>
              <a:rPr lang="zh-CN" altLang="en-US"/>
              <a:t>或者有一些我们没有想到的并行的方式也可以提出来</a:t>
            </a:r>
            <a:r>
              <a:rPr lang="en-US" altLang="zh-CN"/>
              <a:t>。</a:t>
            </a:r>
            <a:br>
              <a:rPr lang="en-US" altLang="zh-CN"/>
            </a:br>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当然还是希望大家能够养成定量测定性能优化的思想</a:t>
            </a:r>
            <a:r>
              <a:rPr lang="en-US" altLang="zh-CN"/>
              <a:t>，</a:t>
            </a:r>
            <a:r>
              <a:rPr lang="zh-CN" altLang="en-US"/>
              <a:t>不管是使用一些内置函数还是说自己写一个函数</a:t>
            </a:r>
            <a:r>
              <a:rPr lang="en-US" altLang="zh-CN"/>
              <a:t>，</a:t>
            </a:r>
            <a:r>
              <a:rPr lang="zh-CN" altLang="en-US"/>
              <a:t>去测试一下不同的算法情况下</a:t>
            </a:r>
            <a:r>
              <a:rPr lang="en-US" altLang="zh-CN"/>
              <a:t>（</a:t>
            </a:r>
            <a:r>
              <a:rPr lang="zh-CN" altLang="en-US"/>
              <a:t>串行或者并行算法</a:t>
            </a:r>
            <a:r>
              <a:rPr lang="en-US" altLang="zh-CN"/>
              <a:t>），</a:t>
            </a:r>
            <a:r>
              <a:rPr lang="zh-CN" altLang="en-US"/>
              <a:t>执行的时间性能</a:t>
            </a:r>
            <a:r>
              <a:rPr lang="en-US" altLang="zh-CN"/>
              <a:t>。</a:t>
            </a:r>
            <a:r>
              <a:rPr lang="zh-CN" altLang="en-US"/>
              <a:t>这个在最终的评定中也是占据分数的</a:t>
            </a:r>
            <a:r>
              <a:rPr lang="en-US" altLang="zh-CN"/>
              <a:t>。</a:t>
            </a:r>
            <a:br>
              <a:rPr lang="en-US" altLang="zh-CN"/>
            </a:br>
            <a:r>
              <a:rPr lang="zh-CN" altLang="en-US"/>
              <a:t>好</a:t>
            </a:r>
            <a:r>
              <a:rPr lang="en-US" altLang="zh-CN"/>
              <a:t>，</a:t>
            </a:r>
            <a:r>
              <a:rPr lang="zh-CN" altLang="en-US"/>
              <a:t>那我们继续</a:t>
            </a:r>
            <a:r>
              <a:rPr lang="en-US" altLang="zh-CN"/>
              <a:t>，</a:t>
            </a:r>
            <a:r>
              <a:rPr lang="zh-CN" altLang="en-US"/>
              <a:t>讲下一题</a:t>
            </a:r>
            <a:r>
              <a:rPr lang="en-US" altLang="zh-CN"/>
              <a:t>，</a:t>
            </a:r>
            <a:r>
              <a:rPr lang="zh-CN" altLang="en-US"/>
              <a:t>是有关于使用弗洛伊德算法计算面积的题目</a:t>
            </a:r>
            <a:r>
              <a:rPr lang="en-US" altLang="zh-CN"/>
              <a:t>。</a:t>
            </a:r>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那么好</a:t>
            </a:r>
            <a:r>
              <a:rPr lang="en-US" altLang="zh-CN"/>
              <a:t>，</a:t>
            </a:r>
            <a:r>
              <a:rPr lang="zh-CN" altLang="en-US"/>
              <a:t>我们进入第二道题</a:t>
            </a:r>
            <a:r>
              <a:rPr lang="en-US" altLang="zh-CN"/>
              <a:t>，</a:t>
            </a:r>
            <a:r>
              <a:rPr lang="zh-CN" altLang="en-US"/>
              <a:t>也就是使用蒙特卡罗方法去计算</a:t>
            </a:r>
            <a:r>
              <a:rPr lang="en-US" altLang="zh-CN"/>
              <a:t>pi</a:t>
            </a:r>
            <a:r>
              <a:rPr lang="zh-CN" altLang="en-US"/>
              <a:t>的大小</a:t>
            </a:r>
            <a:r>
              <a:rPr lang="en-US" altLang="zh-CN"/>
              <a:t>，</a:t>
            </a:r>
            <a:r>
              <a:rPr lang="zh-CN" altLang="en-US"/>
              <a:t>非常朴素的串行代码的话我们已经展示在题目里面了</a:t>
            </a:r>
            <a:r>
              <a:rPr lang="en-US" altLang="zh-CN"/>
              <a:t>。</a:t>
            </a:r>
            <a:r>
              <a:rPr lang="zh-CN" altLang="en-US"/>
              <a:t>在这道题里面我们考察的是</a:t>
            </a:r>
            <a:r>
              <a:rPr lang="en-US" altLang="zh-CN"/>
              <a:t>critical</a:t>
            </a:r>
            <a:r>
              <a:rPr lang="zh-CN" altLang="en-US"/>
              <a:t>关键词和线程分配的写法</a:t>
            </a:r>
            <a:r>
              <a:rPr lang="en-US" altLang="zh-CN"/>
              <a:t>，</a:t>
            </a:r>
            <a:r>
              <a:rPr lang="zh-CN" altLang="en-US"/>
              <a:t>也就是原子操作</a:t>
            </a:r>
            <a:r>
              <a:rPr lang="en-US" altLang="zh-CN"/>
              <a:t>。</a:t>
            </a:r>
            <a:r>
              <a:rPr lang="zh-CN" altLang="en-US"/>
              <a:t>大致的做法是</a:t>
            </a:r>
            <a:r>
              <a:rPr lang="en-US" altLang="zh-CN"/>
              <a:t>，</a:t>
            </a:r>
            <a:r>
              <a:rPr lang="zh-CN" altLang="en-US"/>
              <a:t>我们生成一系列的点</a:t>
            </a:r>
            <a:r>
              <a:rPr lang="en-US" altLang="zh-CN"/>
              <a:t>，</a:t>
            </a:r>
            <a:r>
              <a:rPr lang="zh-CN" altLang="en-US"/>
              <a:t>这些点全部都分布在一个面积为</a:t>
            </a:r>
            <a:r>
              <a:rPr lang="en-US" altLang="zh-CN"/>
              <a:t>1</a:t>
            </a:r>
            <a:r>
              <a:rPr lang="zh-CN" altLang="en-US"/>
              <a:t>的正方形里面</a:t>
            </a:r>
            <a:r>
              <a:rPr lang="en-US" altLang="zh-CN"/>
              <a:t>，</a:t>
            </a:r>
            <a:r>
              <a:rPr lang="zh-CN" altLang="en-US"/>
              <a:t>然后我们计算这些点最终分布在</a:t>
            </a:r>
            <a:r>
              <a:rPr lang="en-US" altLang="zh-CN"/>
              <a:t>x*x+y*y=1</a:t>
            </a:r>
            <a:r>
              <a:rPr lang="zh-CN" altLang="en-US"/>
              <a:t>这么一个圆里面的概率</a:t>
            </a:r>
            <a:r>
              <a:rPr lang="en-US" altLang="zh-CN"/>
              <a:t>，</a:t>
            </a:r>
            <a:r>
              <a:rPr lang="zh-CN" altLang="en-US"/>
              <a:t>这个概率的值应该是</a:t>
            </a:r>
            <a:r>
              <a:rPr lang="en-US" altLang="zh-CN"/>
              <a:t>pi/4，</a:t>
            </a:r>
            <a:r>
              <a:rPr lang="zh-CN" altLang="en-US"/>
              <a:t>我们最终将这个概率乘以</a:t>
            </a:r>
            <a:r>
              <a:rPr lang="en-US" altLang="zh-CN"/>
              <a:t>4</a:t>
            </a:r>
            <a:r>
              <a:rPr lang="zh-CN" altLang="en-US"/>
              <a:t>就可以大致得到</a:t>
            </a:r>
            <a:r>
              <a:rPr lang="en-US" altLang="zh-CN"/>
              <a:t>pi</a:t>
            </a:r>
            <a:r>
              <a:rPr lang="zh-CN" altLang="en-US"/>
              <a:t>的取值是多少</a:t>
            </a:r>
            <a:r>
              <a:rPr lang="en-US" altLang="zh-CN"/>
              <a:t>。</a:t>
            </a:r>
            <a:r>
              <a:rPr lang="zh-CN" altLang="en-US"/>
              <a:t>在做这道题的时候大家要注意的是</a:t>
            </a:r>
            <a:r>
              <a:rPr lang="en-US" altLang="zh-CN"/>
              <a:t>，</a:t>
            </a:r>
            <a:r>
              <a:rPr lang="zh-CN" altLang="en-US"/>
              <a:t>我们首先生成的应该是不同的点</a:t>
            </a:r>
            <a:r>
              <a:rPr lang="en-US" altLang="zh-CN"/>
              <a:t>，</a:t>
            </a:r>
            <a:r>
              <a:rPr lang="zh-CN" altLang="en-US"/>
              <a:t>否则的话对于整个</a:t>
            </a:r>
            <a:r>
              <a:rPr lang="en-US" altLang="zh-CN"/>
              <a:t>pi</a:t>
            </a:r>
            <a:r>
              <a:rPr lang="zh-CN" altLang="en-US"/>
              <a:t>值的计算精度提升是没有任何作用的</a:t>
            </a:r>
            <a:r>
              <a:rPr lang="en-US" altLang="zh-CN"/>
              <a:t>；</a:t>
            </a:r>
            <a:r>
              <a:rPr lang="zh-CN" altLang="en-US"/>
              <a:t>然后我们需要保证在得到圆内部所有点的数量的时候没有两个线程同时对变量进行加法</a:t>
            </a:r>
            <a:r>
              <a:rPr lang="en-US" altLang="zh-CN"/>
              <a:t>，</a:t>
            </a:r>
            <a:r>
              <a:rPr lang="zh-CN" altLang="en-US"/>
              <a:t>最终得到一个不是真的值的数据</a:t>
            </a:r>
            <a:r>
              <a:rPr lang="en-US" altLang="zh-CN"/>
              <a:t>，</a:t>
            </a:r>
            <a:r>
              <a:rPr lang="zh-CN" altLang="en-US"/>
              <a:t>这就是</a:t>
            </a:r>
            <a:r>
              <a:rPr lang="en-US" altLang="zh-CN"/>
              <a:t>critical</a:t>
            </a:r>
            <a:r>
              <a:rPr lang="zh-CN" altLang="en-US"/>
              <a:t>的作用</a:t>
            </a:r>
            <a:r>
              <a:rPr lang="en-US" altLang="zh-CN"/>
              <a:t>。</a:t>
            </a:r>
            <a:r>
              <a:rPr lang="zh-CN" altLang="en-US"/>
              <a:t>那好</a:t>
            </a:r>
            <a:r>
              <a:rPr lang="en-US" altLang="zh-CN"/>
              <a:t>，</a:t>
            </a:r>
            <a:r>
              <a:rPr lang="zh-CN" altLang="en-US"/>
              <a:t>大致了解了算法之后</a:t>
            </a:r>
            <a:r>
              <a:rPr lang="en-US" altLang="zh-CN"/>
              <a:t>，</a:t>
            </a:r>
            <a:r>
              <a:rPr lang="zh-CN" altLang="en-US"/>
              <a:t>同样的</a:t>
            </a:r>
            <a:r>
              <a:rPr lang="en-US" altLang="zh-CN"/>
              <a:t>，</a:t>
            </a:r>
            <a:r>
              <a:rPr lang="zh-CN" altLang="en-US"/>
              <a:t>我们先看一下这个算法串行的来讲</a:t>
            </a:r>
            <a:r>
              <a:rPr lang="en-US" altLang="zh-CN"/>
              <a:t>，</a:t>
            </a:r>
            <a:r>
              <a:rPr lang="zh-CN" altLang="en-US"/>
              <a:t>我们针对每个点都做一次判断</a:t>
            </a:r>
            <a:r>
              <a:rPr lang="en-US" altLang="zh-CN"/>
              <a:t>，</a:t>
            </a:r>
            <a:r>
              <a:rPr lang="zh-CN" altLang="en-US"/>
              <a:t>如果是在圆弧里面</a:t>
            </a:r>
            <a:r>
              <a:rPr lang="en-US" altLang="zh-CN"/>
              <a:t>，</a:t>
            </a:r>
            <a:r>
              <a:rPr lang="zh-CN" altLang="en-US"/>
              <a:t>那点数量加一</a:t>
            </a:r>
            <a:r>
              <a:rPr lang="en-US" altLang="zh-CN"/>
              <a:t>，</a:t>
            </a:r>
            <a:r>
              <a:rPr lang="zh-CN" altLang="en-US"/>
              <a:t>如果不在</a:t>
            </a:r>
            <a:r>
              <a:rPr lang="en-US" altLang="zh-CN"/>
              <a:t>，</a:t>
            </a:r>
            <a:r>
              <a:rPr lang="zh-CN" altLang="en-US"/>
              <a:t>就不加</a:t>
            </a:r>
            <a:r>
              <a:rPr lang="en-US" altLang="zh-CN"/>
              <a:t>，</a:t>
            </a:r>
            <a:r>
              <a:rPr lang="zh-CN" altLang="en-US"/>
              <a:t>很朴素</a:t>
            </a:r>
            <a:r>
              <a:rPr lang="en-US" altLang="zh-CN"/>
              <a:t>。</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4" Type="http://schemas.openxmlformats.org/officeDocument/2006/relationships/image" Target="../media/image9.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4" Type="http://schemas.openxmlformats.org/officeDocument/2006/relationships/image" Target="../media/image9.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9.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1" Type="http://schemas.openxmlformats.org/officeDocument/2006/relationships/theme" Target="../theme/theme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2.xml"/><Relationship Id="rId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0" r:id="rId1"/>
    <p:sldLayoutId id="214748369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0.xml"/><Relationship Id="rId1"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0.xml"/><Relationship Id="rId1"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0.xml"/><Relationship Id="rId1"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image" Target="../media/image18.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0.xml"/><Relationship Id="rId1" Type="http://schemas.openxmlformats.org/officeDocument/2006/relationships/image" Target="../media/image29.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0.xml"/><Relationship Id="rId2" Type="http://schemas.openxmlformats.org/officeDocument/2006/relationships/image" Target="../media/image30.png"/><Relationship Id="rId1" Type="http://schemas.openxmlformats.org/officeDocument/2006/relationships/image" Target="../media/image29.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0.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0.xml"/><Relationship Id="rId1" Type="http://schemas.openxmlformats.org/officeDocument/2006/relationships/image" Target="../media/image34.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slideLayout" Target="../slideLayouts/slideLayout10.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image" Target="../media/image17.jpeg"/></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10.xml"/><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0.xml"/><Relationship Id="rId1"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0.xml"/><Relationship Id="rId1"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0.xml"/><Relationship Id="rId1"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0.xml"/><Relationship Id="rId1" Type="http://schemas.openxmlformats.org/officeDocument/2006/relationships/image" Target="../media/image48.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0.xml"/><Relationship Id="rId2" Type="http://schemas.openxmlformats.org/officeDocument/2006/relationships/image" Target="../media/image50.png"/><Relationship Id="rId1" Type="http://schemas.openxmlformats.org/officeDocument/2006/relationships/image" Target="../media/image49.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10.xml"/><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0.xml"/><Relationship Id="rId1" Type="http://schemas.openxmlformats.org/officeDocument/2006/relationships/image" Target="../media/image5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0.xml"/><Relationship Id="rId1"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image" Target="../media/image18.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6.xml"/><Relationship Id="rId1" Type="http://schemas.openxmlformats.org/officeDocument/2006/relationships/image" Target="../media/image18.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0.xml"/><Relationship Id="rId1" Type="http://schemas.openxmlformats.org/officeDocument/2006/relationships/image" Target="../media/image5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0.xml"/><Relationship Id="rId1" Type="http://schemas.openxmlformats.org/officeDocument/2006/relationships/image" Target="../media/image5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6.xml"/><Relationship Id="rId1" Type="http://schemas.openxmlformats.org/officeDocument/2006/relationships/image" Target="../media/image18.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0.xml"/><Relationship Id="rId1" Type="http://schemas.openxmlformats.org/officeDocument/2006/relationships/image" Target="../media/image19.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59.png"/><Relationship Id="rId1" Type="http://schemas.openxmlformats.org/officeDocument/2006/relationships/image" Target="../media/image58.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60.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61.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62.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63.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65.png"/><Relationship Id="rId1" Type="http://schemas.openxmlformats.org/officeDocument/2006/relationships/image" Target="../media/image64.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6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68.png"/><Relationship Id="rId1" Type="http://schemas.openxmlformats.org/officeDocument/2006/relationships/image" Target="../media/image67.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69.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image" Target="../media/image20.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70.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71.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72.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7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0.xml"/><Relationship Id="rId2" Type="http://schemas.openxmlformats.org/officeDocument/2006/relationships/image" Target="../media/image22.png"/><Relationship Id="rId1"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0.xml"/><Relationship Id="rId1" Type="http://schemas.openxmlformats.org/officeDocument/2006/relationships/image" Target="../media/image23.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0.xml"/><Relationship Id="rId2" Type="http://schemas.openxmlformats.org/officeDocument/2006/relationships/image" Target="../media/image25.png"/><Relationship Id="rId1"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537595" y="1865146"/>
            <a:ext cx="13267189" cy="1423657"/>
          </a:xfrm>
        </p:spPr>
        <p:txBody>
          <a:bodyPr/>
          <a:lstStyle/>
          <a:p>
            <a:pPr>
              <a:lnSpc>
                <a:spcPct val="150000"/>
              </a:lnSpc>
            </a:pPr>
            <a:r>
              <a:rPr lang="zh-CN" altLang="en-US" sz="3200" dirty="0"/>
              <a:t>两次作业讲评</a:t>
            </a:r>
            <a:r>
              <a:rPr lang="en-US" altLang="zh-CN" sz="3200" dirty="0"/>
              <a:t>+</a:t>
            </a:r>
            <a:r>
              <a:rPr lang="zh-CN" altLang="en-US" sz="3200" dirty="0"/>
              <a:t>大作业项目介绍</a:t>
            </a:r>
            <a:endParaRPr lang="zh-CN" altLang="en-US" sz="3200" dirty="0"/>
          </a:p>
        </p:txBody>
      </p:sp>
      <p:sp>
        <p:nvSpPr>
          <p:cNvPr id="3" name="内容占位符 2"/>
          <p:cNvSpPr>
            <a:spLocks noGrp="1"/>
          </p:cNvSpPr>
          <p:nvPr>
            <p:ph sz="quarter" idx="10"/>
          </p:nvPr>
        </p:nvSpPr>
        <p:spPr/>
        <p:txBody>
          <a:bodyPr/>
          <a:lstStyle/>
          <a:p>
            <a:fld id="{045CE301-1C36-4793-AA14-14B8D1577BED}" type="datetime2">
              <a:rPr lang="zh-CN" altLang="en-US" smtClean="0"/>
            </a:fld>
            <a:endParaRPr lang="zh-CN" altLang="en-US" dirty="0"/>
          </a:p>
        </p:txBody>
      </p:sp>
      <p:sp>
        <p:nvSpPr>
          <p:cNvPr id="2" name="文本占位符 9"/>
          <p:cNvSpPr txBox="1"/>
          <p:nvPr/>
        </p:nvSpPr>
        <p:spPr>
          <a:xfrm>
            <a:off x="4034909" y="3848103"/>
            <a:ext cx="4122181" cy="598488"/>
          </a:xfrm>
          <a:prstGeom prst="rect">
            <a:avLst/>
          </a:prstGeom>
        </p:spPr>
        <p:txBody>
          <a:bodyPr anchor="ctr"/>
          <a:lstStyle>
            <a:lvl1pPr marL="0" indent="0" algn="ctr" defTabSz="914400" rtl="0" eaLnBrk="1" latinLnBrk="0" hangingPunct="1">
              <a:lnSpc>
                <a:spcPct val="100000"/>
              </a:lnSpc>
              <a:spcBef>
                <a:spcPts val="1000"/>
              </a:spcBef>
              <a:buFont typeface="Arial" panose="020B0604020202090204" pitchFamily="34" charset="0"/>
              <a:buNone/>
              <a:defRPr sz="3200" b="1" kern="120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sz="2400"/>
              <a:t>题目二答案讲解</a:t>
            </a:r>
            <a:endParaRPr lang="zh-CN" altLang="en-US" sz="2400"/>
          </a:p>
        </p:txBody>
      </p:sp>
      <p:pic>
        <p:nvPicPr>
          <p:cNvPr id="2" name="图片 1"/>
          <p:cNvPicPr>
            <a:picLocks noChangeAspect="1"/>
          </p:cNvPicPr>
          <p:nvPr/>
        </p:nvPicPr>
        <p:blipFill>
          <a:blip r:embed="rId1"/>
          <a:stretch>
            <a:fillRect/>
          </a:stretch>
        </p:blipFill>
        <p:spPr>
          <a:xfrm>
            <a:off x="3259455" y="770890"/>
            <a:ext cx="5322570" cy="5556250"/>
          </a:xfrm>
          <a:prstGeom prst="rect">
            <a:avLst/>
          </a:prstGeom>
        </p:spPr>
      </p:pic>
      <p:sp>
        <p:nvSpPr>
          <p:cNvPr id="6" name="矩形 5"/>
          <p:cNvSpPr/>
          <p:nvPr/>
        </p:nvSpPr>
        <p:spPr>
          <a:xfrm>
            <a:off x="3465195" y="1651635"/>
            <a:ext cx="4288155" cy="193675"/>
          </a:xfrm>
          <a:prstGeom prst="rect">
            <a:avLst/>
          </a:prstGeom>
          <a:noFill/>
          <a:ln w="1905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矩形 2"/>
          <p:cNvSpPr/>
          <p:nvPr/>
        </p:nvSpPr>
        <p:spPr>
          <a:xfrm>
            <a:off x="3761740" y="5025390"/>
            <a:ext cx="2601595" cy="167640"/>
          </a:xfrm>
          <a:prstGeom prst="rect">
            <a:avLst/>
          </a:prstGeom>
          <a:noFill/>
          <a:ln w="1905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矩形 3"/>
          <p:cNvSpPr/>
          <p:nvPr/>
        </p:nvSpPr>
        <p:spPr>
          <a:xfrm flipV="1">
            <a:off x="3812540" y="3065780"/>
            <a:ext cx="1597660" cy="270510"/>
          </a:xfrm>
          <a:prstGeom prst="rect">
            <a:avLst/>
          </a:prstGeom>
          <a:noFill/>
          <a:ln w="1905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sz="2400"/>
              <a:t>作业一</a:t>
            </a:r>
            <a:r>
              <a:rPr lang="en-US" altLang="zh-CN" sz="2400"/>
              <a:t>——</a:t>
            </a:r>
            <a:r>
              <a:rPr lang="zh-CN" altLang="en-US" sz="2400"/>
              <a:t>题目三</a:t>
            </a:r>
            <a:endParaRPr lang="zh-CN" altLang="en-US" sz="2400"/>
          </a:p>
        </p:txBody>
      </p:sp>
      <p:pic>
        <p:nvPicPr>
          <p:cNvPr id="2" name="图片 1"/>
          <p:cNvPicPr>
            <a:picLocks noChangeAspect="1"/>
          </p:cNvPicPr>
          <p:nvPr/>
        </p:nvPicPr>
        <p:blipFill>
          <a:blip r:embed="rId1"/>
          <a:stretch>
            <a:fillRect/>
          </a:stretch>
        </p:blipFill>
        <p:spPr>
          <a:xfrm>
            <a:off x="269875" y="850900"/>
            <a:ext cx="8994775" cy="5267325"/>
          </a:xfrm>
          <a:prstGeom prst="rect">
            <a:avLst/>
          </a:prstGeom>
        </p:spPr>
      </p:pic>
      <p:sp>
        <p:nvSpPr>
          <p:cNvPr id="6" name="文本框 5"/>
          <p:cNvSpPr txBox="1"/>
          <p:nvPr/>
        </p:nvSpPr>
        <p:spPr>
          <a:xfrm>
            <a:off x="9220835" y="3061335"/>
            <a:ext cx="2971165" cy="598170"/>
          </a:xfrm>
          <a:prstGeom prst="rect">
            <a:avLst/>
          </a:prstGeom>
        </p:spPr>
        <p:txBody>
          <a:bodyPr wrap="square">
            <a:noAutofit/>
          </a:bodyPr>
          <a:lstStyle/>
          <a:p>
            <a:pPr algn="ctr"/>
            <a:r>
              <a:rPr lang="en-US" altLang="zh-CN" sz="2400">
                <a:solidFill>
                  <a:srgbClr val="333333"/>
                </a:solidFill>
                <a:uFillTx/>
                <a:latin typeface="微软雅黑" charset="0"/>
                <a:ea typeface="微软雅黑" charset="0"/>
              </a:rPr>
              <a:t>Reduction</a:t>
            </a:r>
            <a:r>
              <a:rPr lang="zh-CN" altLang="en-US" sz="2400">
                <a:solidFill>
                  <a:srgbClr val="333333"/>
                </a:solidFill>
                <a:uFillTx/>
                <a:latin typeface="微软雅黑" charset="0"/>
                <a:ea typeface="微软雅黑" charset="0"/>
              </a:rPr>
              <a:t>的使用</a:t>
            </a:r>
            <a:endParaRPr lang="zh-CN" altLang="en-US" sz="2400">
              <a:solidFill>
                <a:srgbClr val="333333"/>
              </a:solidFill>
              <a:uFillTx/>
              <a:latin typeface="微软雅黑" charset="0"/>
              <a:ea typeface="微软雅黑"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sz="2400"/>
              <a:t>题目三答案讲解</a:t>
            </a:r>
            <a:endParaRPr lang="zh-CN" altLang="en-US" sz="2400"/>
          </a:p>
        </p:txBody>
      </p:sp>
      <p:pic>
        <p:nvPicPr>
          <p:cNvPr id="2" name="图片 1"/>
          <p:cNvPicPr>
            <a:picLocks noChangeAspect="1"/>
          </p:cNvPicPr>
          <p:nvPr/>
        </p:nvPicPr>
        <p:blipFill>
          <a:blip r:embed="rId1"/>
          <a:stretch>
            <a:fillRect/>
          </a:stretch>
        </p:blipFill>
        <p:spPr>
          <a:xfrm>
            <a:off x="2059940" y="732155"/>
            <a:ext cx="7082155" cy="5605780"/>
          </a:xfrm>
          <a:prstGeom prst="rect">
            <a:avLst/>
          </a:prstGeom>
        </p:spPr>
      </p:pic>
      <p:sp>
        <p:nvSpPr>
          <p:cNvPr id="6" name="矩形 5"/>
          <p:cNvSpPr/>
          <p:nvPr/>
        </p:nvSpPr>
        <p:spPr>
          <a:xfrm>
            <a:off x="2319655" y="3603625"/>
            <a:ext cx="6797040" cy="205740"/>
          </a:xfrm>
          <a:prstGeom prst="rect">
            <a:avLst/>
          </a:prstGeom>
          <a:noFill/>
          <a:ln w="1905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占位符 59" descr="图片包含 天空, 户外, 建筑物&#10;&#10;自动生成的说明"/>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28688" b="28688"/>
          <a:stretch>
            <a:fillRect/>
          </a:stretch>
        </p:blipFill>
        <p:spPr>
          <a:xfrm>
            <a:off x="0" y="-64094"/>
            <a:ext cx="12192000" cy="3442348"/>
          </a:xfrm>
        </p:spPr>
      </p:pic>
      <p:sp>
        <p:nvSpPr>
          <p:cNvPr id="68" name="标题 67"/>
          <p:cNvSpPr>
            <a:spLocks noGrp="1"/>
          </p:cNvSpPr>
          <p:nvPr>
            <p:ph type="title"/>
          </p:nvPr>
        </p:nvSpPr>
        <p:spPr>
          <a:xfrm>
            <a:off x="4654074" y="3047028"/>
            <a:ext cx="6775925" cy="783754"/>
          </a:xfrm>
        </p:spPr>
        <p:txBody>
          <a:bodyPr/>
          <a:lstStyle/>
          <a:p>
            <a:r>
              <a:rPr lang="zh-CN" altLang="en-US" sz="2400"/>
              <a:t>作业二</a:t>
            </a:r>
            <a:r>
              <a:rPr lang="en-US" altLang="zh-CN" sz="2400"/>
              <a:t>：CUDA</a:t>
            </a:r>
            <a:r>
              <a:rPr lang="zh-CN" altLang="en-US" sz="2400"/>
              <a:t>编程</a:t>
            </a:r>
            <a:endParaRPr lang="zh-CN" altLang="en-US" sz="2400"/>
          </a:p>
        </p:txBody>
      </p:sp>
      <p:grpSp>
        <p:nvGrpSpPr>
          <p:cNvPr id="2" name="组合 1"/>
          <p:cNvGrpSpPr/>
          <p:nvPr/>
        </p:nvGrpSpPr>
        <p:grpSpPr>
          <a:xfrm>
            <a:off x="1048224" y="3047028"/>
            <a:ext cx="2895125" cy="3181080"/>
            <a:chOff x="1048225" y="3047028"/>
            <a:chExt cx="2862842" cy="3181080"/>
          </a:xfrm>
        </p:grpSpPr>
        <p:sp>
          <p:nvSpPr>
            <p:cNvPr id="5" name="矩形 4"/>
            <p:cNvSpPr/>
            <p:nvPr/>
          </p:nvSpPr>
          <p:spPr>
            <a:xfrm>
              <a:off x="1048225" y="3047028"/>
              <a:ext cx="2862842" cy="318003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accent1"/>
                  </a:solidFill>
                </a:rPr>
                <a:t>02</a:t>
              </a:r>
              <a:endParaRPr lang="zh-CN" altLang="en-US" sz="13800" b="1" dirty="0">
                <a:solidFill>
                  <a:schemeClr val="accent1"/>
                </a:solidFill>
              </a:endParaRPr>
            </a:p>
          </p:txBody>
        </p:sp>
        <p:sp>
          <p:nvSpPr>
            <p:cNvPr id="6" name="矩形 5"/>
            <p:cNvSpPr/>
            <p:nvPr/>
          </p:nvSpPr>
          <p:spPr>
            <a:xfrm rot="16200000">
              <a:off x="2434933" y="4751974"/>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sz="2400"/>
              <a:t>评分标准</a:t>
            </a:r>
            <a:endParaRPr lang="zh-CN" altLang="en-US" sz="2400"/>
          </a:p>
        </p:txBody>
      </p:sp>
      <p:sp>
        <p:nvSpPr>
          <p:cNvPr id="6" name="文本框 5"/>
          <p:cNvSpPr txBox="1"/>
          <p:nvPr/>
        </p:nvSpPr>
        <p:spPr>
          <a:xfrm>
            <a:off x="850900" y="861695"/>
            <a:ext cx="7306310" cy="1198880"/>
          </a:xfrm>
          <a:prstGeom prst="rect">
            <a:avLst/>
          </a:prstGeom>
          <a:noFill/>
        </p:spPr>
        <p:txBody>
          <a:bodyPr wrap="square" rtlCol="0" anchor="t">
            <a:spAutoFit/>
          </a:bodyPr>
          <a:lstStyle/>
          <a:p>
            <a:r>
              <a:rPr lang="en-US" altLang="zh-CN" sz="2400"/>
              <a:t>1.</a:t>
            </a:r>
            <a:r>
              <a:rPr lang="zh-CN" altLang="en-US" sz="2400"/>
              <a:t>保证正确性（</a:t>
            </a:r>
            <a:r>
              <a:rPr lang="en-US" altLang="zh-CN" sz="2400"/>
              <a:t>40%</a:t>
            </a:r>
            <a:r>
              <a:rPr lang="zh-CN" altLang="en-US" sz="2400"/>
              <a:t>）</a:t>
            </a:r>
            <a:r>
              <a:rPr lang="en-US" altLang="zh-CN" sz="2400"/>
              <a:t> </a:t>
            </a:r>
            <a:endParaRPr lang="en-US" altLang="zh-CN" sz="2400"/>
          </a:p>
          <a:p>
            <a:r>
              <a:rPr lang="en-US" altLang="zh-CN" sz="2400"/>
              <a:t>2.</a:t>
            </a:r>
            <a:r>
              <a:rPr lang="zh-CN" altLang="en-US" sz="2400"/>
              <a:t>优化程度</a:t>
            </a:r>
            <a:r>
              <a:rPr lang="en-US" altLang="zh-CN" sz="2400"/>
              <a:t> </a:t>
            </a:r>
            <a:r>
              <a:rPr lang="zh-CN" altLang="en-US" sz="2400"/>
              <a:t>（</a:t>
            </a:r>
            <a:r>
              <a:rPr lang="en-US" altLang="zh-CN" sz="2400"/>
              <a:t>30%</a:t>
            </a:r>
            <a:r>
              <a:rPr lang="zh-CN" altLang="en-US" sz="2400"/>
              <a:t>）</a:t>
            </a:r>
            <a:r>
              <a:rPr lang="en-US" altLang="zh-CN" sz="2400"/>
              <a:t> </a:t>
            </a:r>
            <a:endParaRPr lang="en-US" altLang="zh-CN" sz="2400"/>
          </a:p>
          <a:p>
            <a:r>
              <a:rPr lang="en-US" altLang="zh-CN" sz="2400"/>
              <a:t>3.</a:t>
            </a:r>
            <a:r>
              <a:rPr lang="zh-CN" altLang="en-US" sz="2400"/>
              <a:t>代码</a:t>
            </a:r>
            <a:r>
              <a:rPr lang="en-US" altLang="zh-CN" sz="2400"/>
              <a:t>+</a:t>
            </a:r>
            <a:r>
              <a:rPr lang="zh-CN" altLang="en-US" sz="2400"/>
              <a:t>文档质量（</a:t>
            </a:r>
            <a:r>
              <a:rPr lang="en-US" altLang="zh-CN" sz="2400"/>
              <a:t>30%</a:t>
            </a:r>
            <a:r>
              <a:rPr lang="zh-CN" altLang="en-US" sz="2400"/>
              <a:t>）</a:t>
            </a:r>
            <a:endParaRPr lang="zh-CN" altLang="en-US" sz="2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1075351" y="43657"/>
            <a:ext cx="8754449" cy="598488"/>
          </a:xfrm>
        </p:spPr>
        <p:txBody>
          <a:bodyPr/>
          <a:lstStyle/>
          <a:p>
            <a:r>
              <a:rPr lang="zh-CN" altLang="en-US" sz="2400" dirty="0"/>
              <a:t>作业二</a:t>
            </a:r>
            <a:r>
              <a:rPr lang="en-US" altLang="zh-CN" sz="2400" dirty="0"/>
              <a:t>——</a:t>
            </a:r>
            <a:r>
              <a:rPr lang="zh-CN" altLang="en-US" sz="2400" dirty="0"/>
              <a:t>题目一</a:t>
            </a:r>
            <a:r>
              <a:rPr lang="en-US" altLang="zh-CN" sz="2400" dirty="0"/>
              <a:t>（</a:t>
            </a:r>
            <a:r>
              <a:rPr lang="zh-CN" altLang="en-US" sz="2400" dirty="0"/>
              <a:t>矩阵乘法</a:t>
            </a:r>
            <a:r>
              <a:rPr lang="en-US" altLang="zh-CN" sz="2400" dirty="0"/>
              <a:t>）</a:t>
            </a:r>
            <a:endParaRPr lang="en-US" altLang="zh-CN" sz="2400" dirty="0"/>
          </a:p>
        </p:txBody>
      </p:sp>
      <p:pic>
        <p:nvPicPr>
          <p:cNvPr id="3" name="图片 2"/>
          <p:cNvPicPr>
            <a:picLocks noChangeAspect="1"/>
          </p:cNvPicPr>
          <p:nvPr/>
        </p:nvPicPr>
        <p:blipFill>
          <a:blip r:embed="rId1"/>
          <a:stretch>
            <a:fillRect/>
          </a:stretch>
        </p:blipFill>
        <p:spPr>
          <a:xfrm>
            <a:off x="213360" y="1398270"/>
            <a:ext cx="11764645" cy="40608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sz="2800" dirty="0"/>
              <a:t>题目一（矩阵乘法</a:t>
            </a:r>
            <a:r>
              <a:rPr lang="en-US" altLang="zh-CN" sz="2800" dirty="0"/>
              <a:t>）</a:t>
            </a:r>
            <a:r>
              <a:rPr lang="zh-CN" altLang="en-US" sz="2800" dirty="0"/>
              <a:t>答案讲解</a:t>
            </a:r>
            <a:endParaRPr lang="zh-CN" altLang="en-US" sz="2800" dirty="0"/>
          </a:p>
        </p:txBody>
      </p:sp>
      <p:pic>
        <p:nvPicPr>
          <p:cNvPr id="3" name="图片 2"/>
          <p:cNvPicPr>
            <a:picLocks noChangeAspect="1"/>
          </p:cNvPicPr>
          <p:nvPr/>
        </p:nvPicPr>
        <p:blipFill>
          <a:blip r:embed="rId1"/>
          <a:stretch>
            <a:fillRect/>
          </a:stretch>
        </p:blipFill>
        <p:spPr>
          <a:xfrm>
            <a:off x="2263775" y="852170"/>
            <a:ext cx="7411085" cy="2558415"/>
          </a:xfrm>
          <a:prstGeom prst="rect">
            <a:avLst/>
          </a:prstGeom>
        </p:spPr>
      </p:pic>
      <p:pic>
        <p:nvPicPr>
          <p:cNvPr id="4" name="图片 3"/>
          <p:cNvPicPr>
            <a:picLocks noChangeAspect="1"/>
          </p:cNvPicPr>
          <p:nvPr/>
        </p:nvPicPr>
        <p:blipFill>
          <a:blip r:embed="rId2"/>
          <a:stretch>
            <a:fillRect/>
          </a:stretch>
        </p:blipFill>
        <p:spPr>
          <a:xfrm>
            <a:off x="3115945" y="3538220"/>
            <a:ext cx="5960110" cy="298005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sz="2800" dirty="0"/>
              <a:t>题目二</a:t>
            </a:r>
            <a:r>
              <a:rPr lang="en-US" altLang="zh-CN" sz="2800" dirty="0"/>
              <a:t>——</a:t>
            </a:r>
            <a:r>
              <a:rPr lang="zh-CN" altLang="en-US" sz="2800" dirty="0"/>
              <a:t>不同的优化方法讲述</a:t>
            </a:r>
            <a:endParaRPr lang="zh-CN" altLang="en-US" sz="2800" dirty="0"/>
          </a:p>
        </p:txBody>
      </p:sp>
      <p:pic>
        <p:nvPicPr>
          <p:cNvPr id="3" name="图片 2"/>
          <p:cNvPicPr>
            <a:picLocks noChangeAspect="1"/>
          </p:cNvPicPr>
          <p:nvPr/>
        </p:nvPicPr>
        <p:blipFill>
          <a:blip r:embed="rId1"/>
          <a:stretch>
            <a:fillRect/>
          </a:stretch>
        </p:blipFill>
        <p:spPr>
          <a:xfrm>
            <a:off x="259715" y="1009015"/>
            <a:ext cx="5398770" cy="3162300"/>
          </a:xfrm>
          <a:prstGeom prst="rect">
            <a:avLst/>
          </a:prstGeom>
        </p:spPr>
      </p:pic>
      <p:pic>
        <p:nvPicPr>
          <p:cNvPr id="5" name="图片 4"/>
          <p:cNvPicPr>
            <a:picLocks noChangeAspect="1"/>
          </p:cNvPicPr>
          <p:nvPr/>
        </p:nvPicPr>
        <p:blipFill>
          <a:blip r:embed="rId2"/>
          <a:stretch>
            <a:fillRect/>
          </a:stretch>
        </p:blipFill>
        <p:spPr>
          <a:xfrm>
            <a:off x="5558155" y="1009015"/>
            <a:ext cx="6415405" cy="3162300"/>
          </a:xfrm>
          <a:prstGeom prst="rect">
            <a:avLst/>
          </a:prstGeom>
        </p:spPr>
      </p:pic>
      <p:pic>
        <p:nvPicPr>
          <p:cNvPr id="6" name="图片 5"/>
          <p:cNvPicPr>
            <a:picLocks noChangeAspect="1"/>
          </p:cNvPicPr>
          <p:nvPr/>
        </p:nvPicPr>
        <p:blipFill>
          <a:blip r:embed="rId3"/>
          <a:stretch>
            <a:fillRect/>
          </a:stretch>
        </p:blipFill>
        <p:spPr>
          <a:xfrm>
            <a:off x="3789680" y="4392930"/>
            <a:ext cx="3848100" cy="12192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1075055" y="43815"/>
            <a:ext cx="7947660" cy="598805"/>
          </a:xfrm>
        </p:spPr>
        <p:txBody>
          <a:bodyPr/>
          <a:lstStyle/>
          <a:p>
            <a:r>
              <a:rPr lang="en-US" altLang="zh-CN" sz="2800">
                <a:sym typeface="+mn-ea"/>
              </a:rPr>
              <a:t>global memory</a:t>
            </a:r>
            <a:r>
              <a:rPr lang="zh-CN" altLang="en-US" sz="2800">
                <a:sym typeface="+mn-ea"/>
              </a:rPr>
              <a:t>层面如何进行分块以及数据搬运</a:t>
            </a:r>
            <a:endParaRPr lang="zh-CN" altLang="en-US" sz="2800" dirty="0"/>
          </a:p>
        </p:txBody>
      </p:sp>
      <p:sp>
        <p:nvSpPr>
          <p:cNvPr id="3" name="内容占位符 2"/>
          <p:cNvSpPr>
            <a:spLocks noGrp="1"/>
          </p:cNvSpPr>
          <p:nvPr/>
        </p:nvSpPr>
        <p:spPr>
          <a:xfrm>
            <a:off x="1403350" y="1182990"/>
            <a:ext cx="8229600" cy="4840303"/>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90204" pitchFamily="34" charset="0"/>
              <a:buChar char="•"/>
              <a:defRPr sz="3200" kern="1200" baseline="0">
                <a:solidFill>
                  <a:schemeClr val="tx1"/>
                </a:solidFill>
                <a:latin typeface="幼圆" pitchFamily="49" charset="-122"/>
                <a:ea typeface="黑体" pitchFamily="2" charset="-122"/>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baseline="0">
                <a:solidFill>
                  <a:schemeClr val="tx1"/>
                </a:solidFill>
                <a:latin typeface="华文隶书" pitchFamily="2" charset="-122"/>
                <a:ea typeface="黑体" pitchFamily="2" charset="-122"/>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baseline="0">
                <a:solidFill>
                  <a:schemeClr val="tx1"/>
                </a:solidFill>
                <a:latin typeface="幼圆" pitchFamily="49" charset="-122"/>
                <a:ea typeface="黑体" pitchFamily="2" charset="-122"/>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baseline="0">
                <a:solidFill>
                  <a:schemeClr val="tx1"/>
                </a:solidFill>
                <a:latin typeface="幼圆" pitchFamily="49" charset="-122"/>
                <a:ea typeface="黑体" pitchFamily="2" charset="-122"/>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baseline="0">
                <a:solidFill>
                  <a:schemeClr val="tx1"/>
                </a:solidFill>
                <a:latin typeface="幼圆" pitchFamily="49" charset="-122"/>
                <a:ea typeface="黑体" pitchFamily="2" charset="-122"/>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r>
              <a:rPr lang="zh-CN" altLang="en-US" sz="2400" dirty="0"/>
              <a:t>利用</a:t>
            </a:r>
            <a:r>
              <a:rPr lang="en-US" altLang="zh-CN" sz="2400" dirty="0"/>
              <a:t>shared memory </a:t>
            </a:r>
            <a:r>
              <a:rPr lang="zh-CN" altLang="en-US" sz="2400" dirty="0"/>
              <a:t>减少</a:t>
            </a:r>
            <a:r>
              <a:rPr lang="en-US" altLang="zh-CN" sz="2400" dirty="0"/>
              <a:t>global memory</a:t>
            </a:r>
            <a:r>
              <a:rPr lang="zh-CN" altLang="en-US" sz="2400" dirty="0"/>
              <a:t>读</a:t>
            </a:r>
            <a:endParaRPr lang="zh-CN" altLang="en-US" sz="2400" dirty="0"/>
          </a:p>
          <a:p>
            <a:endParaRPr lang="zh-CN" altLang="en-US" dirty="0"/>
          </a:p>
        </p:txBody>
      </p:sp>
      <p:pic>
        <p:nvPicPr>
          <p:cNvPr id="9" name="图片 8" descr="箱线图&#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09507" y="1725930"/>
            <a:ext cx="6713843" cy="3119234"/>
          </a:xfrm>
          <a:prstGeom prst="rect">
            <a:avLst/>
          </a:prstGeom>
        </p:spPr>
      </p:pic>
      <p:sp>
        <p:nvSpPr>
          <p:cNvPr id="10" name="文本框 9"/>
          <p:cNvSpPr txBox="1"/>
          <p:nvPr/>
        </p:nvSpPr>
        <p:spPr>
          <a:xfrm>
            <a:off x="2927350" y="4707384"/>
            <a:ext cx="22860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90204"/>
                <a:ea typeface="微软雅黑"/>
                <a:cs typeface="+mn-cs"/>
              </a:rPr>
              <a:t>naive </a:t>
            </a:r>
            <a:r>
              <a:rPr kumimoji="0" lang="en-US" altLang="zh-CN" sz="1800" b="0" i="0" u="none" strike="noStrike" kern="1200" cap="none" spc="0" normalizeH="0" baseline="0" noProof="0" dirty="0" err="1">
                <a:ln>
                  <a:noFill/>
                </a:ln>
                <a:solidFill>
                  <a:srgbClr val="000000"/>
                </a:solidFill>
                <a:effectLst/>
                <a:uLnTx/>
                <a:uFillTx/>
                <a:latin typeface="Arial" panose="020B0604020202090204"/>
                <a:ea typeface="微软雅黑"/>
                <a:cs typeface="+mn-cs"/>
              </a:rPr>
              <a:t>gemm</a:t>
            </a:r>
            <a:r>
              <a:rPr kumimoji="0" lang="en-US" altLang="zh-CN" sz="1800" b="0" i="0" u="none" strike="noStrike" kern="1200" cap="none" spc="0" normalizeH="0" baseline="0" noProof="0" dirty="0">
                <a:ln>
                  <a:noFill/>
                </a:ln>
                <a:solidFill>
                  <a:srgbClr val="000000"/>
                </a:solidFill>
                <a:effectLst/>
                <a:uLnTx/>
                <a:uFillTx/>
                <a:latin typeface="Arial" panose="020B0604020202090204"/>
                <a:ea typeface="微软雅黑"/>
                <a:cs typeface="+mn-cs"/>
              </a:rPr>
              <a:t>  </a:t>
            </a:r>
            <a:endParaRPr kumimoji="0" lang="en-US" altLang="zh-CN" sz="1800" b="0" i="0" u="none" strike="noStrike" kern="1200" cap="none" spc="0" normalizeH="0" baseline="0" noProof="0" dirty="0">
              <a:ln>
                <a:noFill/>
              </a:ln>
              <a:solidFill>
                <a:srgbClr val="000000"/>
              </a:solidFill>
              <a:effectLst/>
              <a:uLnTx/>
              <a:uFillTx/>
              <a:latin typeface="Arial" panose="020B0604020202090204"/>
              <a:ea typeface="微软雅黑"/>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en-US" altLang="zh-CN" sz="1800" b="0" i="0" u="none" strike="noStrike" kern="1200" cap="none" spc="0" normalizeH="0" baseline="0" noProof="0" dirty="0">
                <a:ln>
                  <a:noFill/>
                </a:ln>
                <a:solidFill>
                  <a:srgbClr val="000000"/>
                </a:solidFill>
                <a:effectLst/>
                <a:uLnTx/>
                <a:uFillTx/>
                <a:latin typeface="Arial" panose="020B0604020202090204"/>
                <a:ea typeface="微软雅黑"/>
                <a:cs typeface="+mn-cs"/>
              </a:rPr>
              <a:t>2mnk</a:t>
            </a:r>
            <a:r>
              <a:rPr kumimoji="0" lang="zh-CN" altLang="en-US" sz="1800" b="0" i="0" u="none" strike="noStrike" kern="1200" cap="none" spc="0" normalizeH="0" baseline="0" noProof="0" dirty="0">
                <a:ln>
                  <a:noFill/>
                </a:ln>
                <a:solidFill>
                  <a:srgbClr val="000000"/>
                </a:solidFill>
                <a:effectLst/>
                <a:uLnTx/>
                <a:uFillTx/>
                <a:latin typeface="Arial" panose="020B0604020202090204"/>
                <a:ea typeface="微软雅黑"/>
                <a:cs typeface="+mn-cs"/>
              </a:rPr>
              <a:t>次读</a:t>
            </a:r>
            <a:endParaRPr kumimoji="0" lang="en-US" altLang="zh-CN" sz="1800" b="0" i="0" u="none" strike="noStrike" kern="1200" cap="none" spc="0" normalizeH="0" baseline="0" noProof="0" dirty="0">
              <a:ln>
                <a:noFill/>
              </a:ln>
              <a:solidFill>
                <a:srgbClr val="000000"/>
              </a:solidFill>
              <a:effectLst/>
              <a:uLnTx/>
              <a:uFillTx/>
              <a:latin typeface="Arial" panose="020B0604020202090204"/>
              <a:ea typeface="微软雅黑"/>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en-US" altLang="zh-CN" sz="1800" b="0" i="0" u="none" strike="noStrike" kern="1200" cap="none" spc="0" normalizeH="0" baseline="0" noProof="0" dirty="0" err="1">
                <a:ln>
                  <a:noFill/>
                </a:ln>
                <a:solidFill>
                  <a:srgbClr val="000000"/>
                </a:solidFill>
                <a:effectLst/>
                <a:uLnTx/>
                <a:uFillTx/>
                <a:latin typeface="Arial" panose="020B0604020202090204"/>
                <a:ea typeface="微软雅黑"/>
                <a:cs typeface="+mn-cs"/>
              </a:rPr>
              <a:t>mnk</a:t>
            </a:r>
            <a:r>
              <a:rPr kumimoji="0" lang="zh-CN" altLang="en-US" sz="1800" b="0" i="0" u="none" strike="noStrike" kern="1200" cap="none" spc="0" normalizeH="0" baseline="0" noProof="0" dirty="0">
                <a:ln>
                  <a:noFill/>
                </a:ln>
                <a:solidFill>
                  <a:srgbClr val="000000"/>
                </a:solidFill>
                <a:effectLst/>
                <a:uLnTx/>
                <a:uFillTx/>
                <a:latin typeface="Arial" panose="020B0604020202090204"/>
                <a:ea typeface="微软雅黑"/>
                <a:cs typeface="+mn-cs"/>
              </a:rPr>
              <a:t>次写操作</a:t>
            </a:r>
            <a:endParaRPr kumimoji="0" lang="zh-CN" altLang="en-US" sz="1800" b="0" i="0" u="none" strike="noStrike" kern="1200" cap="none" spc="0" normalizeH="0" baseline="0" noProof="0" dirty="0">
              <a:ln>
                <a:noFill/>
              </a:ln>
              <a:solidFill>
                <a:srgbClr val="000000"/>
              </a:solidFill>
              <a:effectLst/>
              <a:uLnTx/>
              <a:uFillTx/>
              <a:latin typeface="Arial" panose="020B0604020202090204"/>
              <a:ea typeface="微软雅黑"/>
              <a:cs typeface="+mn-cs"/>
            </a:endParaRPr>
          </a:p>
        </p:txBody>
      </p:sp>
      <p:sp>
        <p:nvSpPr>
          <p:cNvPr id="11" name="文本框 10"/>
          <p:cNvSpPr txBox="1"/>
          <p:nvPr/>
        </p:nvSpPr>
        <p:spPr>
          <a:xfrm>
            <a:off x="5365750" y="4927158"/>
            <a:ext cx="46408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solidFill>
                <a:effectLst/>
                <a:uLnTx/>
                <a:uFillTx/>
                <a:latin typeface="Arial" panose="020B0604020202090204"/>
                <a:ea typeface="微软雅黑"/>
                <a:cs typeface="+mn-cs"/>
              </a:rPr>
              <a:t>                  矩阵分块计算</a:t>
            </a:r>
            <a:endParaRPr kumimoji="0" lang="en-US" altLang="zh-CN" sz="1800" b="0" i="0" u="none" strike="noStrike" kern="1200" cap="none" spc="0" normalizeH="0" baseline="0" noProof="0" dirty="0">
              <a:ln>
                <a:noFill/>
              </a:ln>
              <a:solidFill>
                <a:srgbClr val="000000"/>
              </a:solidFill>
              <a:effectLst/>
              <a:uLnTx/>
              <a:uFillTx/>
              <a:latin typeface="Arial" panose="020B0604020202090204"/>
              <a:ea typeface="微软雅黑"/>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1075055" y="43815"/>
            <a:ext cx="10094595" cy="598805"/>
          </a:xfrm>
        </p:spPr>
        <p:txBody>
          <a:bodyPr/>
          <a:lstStyle/>
          <a:p>
            <a:r>
              <a:rPr lang="en-US" altLang="zh-CN"/>
              <a:t>global memory</a:t>
            </a:r>
            <a:r>
              <a:rPr lang="zh-CN" altLang="en-US"/>
              <a:t>层面如何进行分块以及数据搬运</a:t>
            </a:r>
            <a:endParaRPr lang="zh-CN" altLang="en-US"/>
          </a:p>
        </p:txBody>
      </p:sp>
      <p:pic>
        <p:nvPicPr>
          <p:cNvPr id="6" name="图片 5"/>
          <p:cNvPicPr>
            <a:picLocks noChangeAspect="1"/>
          </p:cNvPicPr>
          <p:nvPr/>
        </p:nvPicPr>
        <p:blipFill>
          <a:blip r:embed="rId1"/>
          <a:stretch>
            <a:fillRect/>
          </a:stretch>
        </p:blipFill>
        <p:spPr>
          <a:xfrm>
            <a:off x="2086432" y="1128094"/>
            <a:ext cx="3611724" cy="3375033"/>
          </a:xfrm>
          <a:prstGeom prst="rect">
            <a:avLst/>
          </a:prstGeom>
        </p:spPr>
      </p:pic>
      <p:pic>
        <p:nvPicPr>
          <p:cNvPr id="7" name="图片 6"/>
          <p:cNvPicPr>
            <a:picLocks noChangeAspect="1"/>
          </p:cNvPicPr>
          <p:nvPr/>
        </p:nvPicPr>
        <p:blipFill>
          <a:blip r:embed="rId2"/>
          <a:stretch>
            <a:fillRect/>
          </a:stretch>
        </p:blipFill>
        <p:spPr>
          <a:xfrm>
            <a:off x="6073476" y="2315210"/>
            <a:ext cx="3749365" cy="388654"/>
          </a:xfrm>
          <a:prstGeom prst="rect">
            <a:avLst/>
          </a:prstGeom>
        </p:spPr>
      </p:pic>
      <p:pic>
        <p:nvPicPr>
          <p:cNvPr id="8" name="图片 7"/>
          <p:cNvPicPr>
            <a:picLocks noChangeAspect="1"/>
          </p:cNvPicPr>
          <p:nvPr/>
        </p:nvPicPr>
        <p:blipFill>
          <a:blip r:embed="rId3"/>
          <a:stretch>
            <a:fillRect/>
          </a:stretch>
        </p:blipFill>
        <p:spPr>
          <a:xfrm>
            <a:off x="7409815" y="1687363"/>
            <a:ext cx="2674852" cy="304826"/>
          </a:xfrm>
          <a:prstGeom prst="rect">
            <a:avLst/>
          </a:prstGeom>
        </p:spPr>
      </p:pic>
      <p:pic>
        <p:nvPicPr>
          <p:cNvPr id="12" name="图片 11"/>
          <p:cNvPicPr>
            <a:picLocks noChangeAspect="1"/>
          </p:cNvPicPr>
          <p:nvPr/>
        </p:nvPicPr>
        <p:blipFill>
          <a:blip r:embed="rId4"/>
          <a:stretch>
            <a:fillRect/>
          </a:stretch>
        </p:blipFill>
        <p:spPr>
          <a:xfrm>
            <a:off x="6161521" y="1618777"/>
            <a:ext cx="784928" cy="373412"/>
          </a:xfrm>
          <a:prstGeom prst="rect">
            <a:avLst/>
          </a:prstGeom>
        </p:spPr>
      </p:pic>
      <p:sp>
        <p:nvSpPr>
          <p:cNvPr id="13" name="文本框 12"/>
          <p:cNvSpPr txBox="1"/>
          <p:nvPr/>
        </p:nvSpPr>
        <p:spPr>
          <a:xfrm>
            <a:off x="6161521" y="3302798"/>
            <a:ext cx="4152607" cy="120032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Arial" panose="020B0604020202090204" pitchFamily="34" charset="0"/>
                <a:ea typeface="宋体" pitchFamily="2" charset="-122"/>
                <a:cs typeface="+mn-cs"/>
              </a:rPr>
              <a:t>对于一个</a:t>
            </a:r>
            <a:r>
              <a:rPr kumimoji="0" lang="en-US" altLang="zh-CN" sz="1800" b="0" i="0" u="none" strike="noStrike" kern="1200" cap="none" spc="0" normalizeH="0" baseline="0" noProof="0" dirty="0">
                <a:ln>
                  <a:noFill/>
                </a:ln>
                <a:solidFill>
                  <a:prstClr val="black"/>
                </a:solidFill>
                <a:effectLst/>
                <a:uLnTx/>
                <a:uFillTx/>
                <a:latin typeface="Arial" panose="020B0604020202090204" pitchFamily="34" charset="0"/>
                <a:ea typeface="宋体" pitchFamily="2" charset="-122"/>
                <a:cs typeface="+mn-cs"/>
              </a:rPr>
              <a:t>bm*bn</a:t>
            </a:r>
            <a:r>
              <a:rPr kumimoji="0" lang="zh-CN" altLang="en-US" sz="1800" b="0" i="0" u="none" strike="noStrike" kern="1200" cap="none" spc="0" normalizeH="0" baseline="0" noProof="0" dirty="0">
                <a:ln>
                  <a:noFill/>
                </a:ln>
                <a:solidFill>
                  <a:prstClr val="black"/>
                </a:solidFill>
                <a:effectLst/>
                <a:uLnTx/>
                <a:uFillTx/>
                <a:latin typeface="Arial" panose="020B0604020202090204" pitchFamily="34" charset="0"/>
                <a:ea typeface="宋体" pitchFamily="2" charset="-122"/>
                <a:cs typeface="+mn-cs"/>
              </a:rPr>
              <a:t>小矩阵的计算，一共有</a:t>
            </a:r>
            <a:r>
              <a:rPr kumimoji="0" lang="en-US" altLang="zh-CN" sz="1800" b="0" i="0" u="none" strike="noStrike" kern="1200" cap="none" spc="0" normalizeH="0" baseline="0" noProof="0" dirty="0">
                <a:ln>
                  <a:noFill/>
                </a:ln>
                <a:solidFill>
                  <a:prstClr val="black"/>
                </a:solidFill>
                <a:effectLst/>
                <a:uLnTx/>
                <a:uFillTx/>
                <a:latin typeface="Arial" panose="020B0604020202090204" pitchFamily="34" charset="0"/>
                <a:ea typeface="宋体" pitchFamily="2" charset="-122"/>
                <a:cs typeface="+mn-cs"/>
              </a:rPr>
              <a:t>K</a:t>
            </a:r>
            <a:r>
              <a:rPr kumimoji="0" lang="zh-CN" altLang="en-US" sz="1800" b="0" i="0" u="none" strike="noStrike" kern="1200" cap="none" spc="0" normalizeH="0" baseline="0" noProof="0" dirty="0">
                <a:ln>
                  <a:noFill/>
                </a:ln>
                <a:solidFill>
                  <a:prstClr val="black"/>
                </a:solidFill>
                <a:effectLst/>
                <a:uLnTx/>
                <a:uFillTx/>
                <a:latin typeface="Arial" panose="020B0604020202090204" pitchFamily="34" charset="0"/>
                <a:ea typeface="宋体" pitchFamily="2" charset="-122"/>
                <a:cs typeface="+mn-cs"/>
              </a:rPr>
              <a:t>次迭代，每一次迭代读取</a:t>
            </a:r>
            <a:r>
              <a:rPr kumimoji="0" lang="en-US" altLang="zh-CN" sz="1800" b="0" i="0" u="none" strike="noStrike" kern="1200" cap="none" spc="0" normalizeH="0" baseline="0" noProof="0" dirty="0">
                <a:ln>
                  <a:noFill/>
                </a:ln>
                <a:solidFill>
                  <a:prstClr val="black"/>
                </a:solidFill>
                <a:effectLst/>
                <a:uLnTx/>
                <a:uFillTx/>
                <a:latin typeface="Arial" panose="020B0604020202090204" pitchFamily="34" charset="0"/>
                <a:ea typeface="宋体" pitchFamily="2" charset="-122"/>
                <a:cs typeface="+mn-cs"/>
              </a:rPr>
              <a:t>A</a:t>
            </a:r>
            <a:r>
              <a:rPr kumimoji="0" lang="zh-CN" altLang="en-US" sz="1800" b="0" i="0" u="none" strike="noStrike" kern="1200" cap="none" spc="0" normalizeH="0" baseline="0" noProof="0" dirty="0">
                <a:ln>
                  <a:noFill/>
                </a:ln>
                <a:solidFill>
                  <a:prstClr val="black"/>
                </a:solidFill>
                <a:effectLst/>
                <a:uLnTx/>
                <a:uFillTx/>
                <a:latin typeface="Arial" panose="020B0604020202090204" pitchFamily="34" charset="0"/>
                <a:ea typeface="宋体" pitchFamily="2" charset="-122"/>
                <a:cs typeface="+mn-cs"/>
              </a:rPr>
              <a:t>矩阵中</a:t>
            </a:r>
            <a:r>
              <a:rPr kumimoji="0" lang="en-US" altLang="zh-CN" sz="1800" b="0" i="0" u="none" strike="noStrike" kern="1200" cap="none" spc="0" normalizeH="0" baseline="0" noProof="0" dirty="0">
                <a:ln>
                  <a:noFill/>
                </a:ln>
                <a:solidFill>
                  <a:prstClr val="black"/>
                </a:solidFill>
                <a:effectLst/>
                <a:uLnTx/>
                <a:uFillTx/>
                <a:latin typeface="Arial" panose="020B0604020202090204" pitchFamily="34" charset="0"/>
                <a:ea typeface="宋体" pitchFamily="2" charset="-122"/>
                <a:cs typeface="+mn-cs"/>
              </a:rPr>
              <a:t>bm*bk</a:t>
            </a:r>
            <a:r>
              <a:rPr kumimoji="0" lang="zh-CN" altLang="en-US" sz="1800" b="0" i="0" u="none" strike="noStrike" kern="1200" cap="none" spc="0" normalizeH="0" baseline="0" noProof="0" dirty="0">
                <a:ln>
                  <a:noFill/>
                </a:ln>
                <a:solidFill>
                  <a:prstClr val="black"/>
                </a:solidFill>
                <a:effectLst/>
                <a:uLnTx/>
                <a:uFillTx/>
                <a:latin typeface="Arial" panose="020B0604020202090204" pitchFamily="34" charset="0"/>
                <a:ea typeface="宋体" pitchFamily="2" charset="-122"/>
                <a:cs typeface="+mn-cs"/>
              </a:rPr>
              <a:t>的小矩阵和</a:t>
            </a:r>
            <a:r>
              <a:rPr kumimoji="0" lang="en-US" altLang="zh-CN" sz="1800" b="0" i="0" u="none" strike="noStrike" kern="1200" cap="none" spc="0" normalizeH="0" baseline="0" noProof="0" dirty="0">
                <a:ln>
                  <a:noFill/>
                </a:ln>
                <a:solidFill>
                  <a:prstClr val="black"/>
                </a:solidFill>
                <a:effectLst/>
                <a:uLnTx/>
                <a:uFillTx/>
                <a:latin typeface="Arial" panose="020B0604020202090204" pitchFamily="34" charset="0"/>
                <a:ea typeface="宋体" pitchFamily="2" charset="-122"/>
                <a:cs typeface="+mn-cs"/>
              </a:rPr>
              <a:t>B</a:t>
            </a:r>
            <a:r>
              <a:rPr kumimoji="0" lang="zh-CN" altLang="en-US" sz="1800" b="0" i="0" u="none" strike="noStrike" kern="1200" cap="none" spc="0" normalizeH="0" baseline="0" noProof="0" dirty="0">
                <a:ln>
                  <a:noFill/>
                </a:ln>
                <a:solidFill>
                  <a:prstClr val="black"/>
                </a:solidFill>
                <a:effectLst/>
                <a:uLnTx/>
                <a:uFillTx/>
                <a:latin typeface="Arial" panose="020B0604020202090204" pitchFamily="34" charset="0"/>
                <a:ea typeface="宋体" pitchFamily="2" charset="-122"/>
                <a:cs typeface="+mn-cs"/>
              </a:rPr>
              <a:t>矩阵中</a:t>
            </a:r>
            <a:r>
              <a:rPr kumimoji="0" lang="en-US" altLang="zh-CN" sz="1800" b="0" i="0" u="none" strike="noStrike" kern="1200" cap="none" spc="0" normalizeH="0" baseline="0" noProof="0" dirty="0">
                <a:ln>
                  <a:noFill/>
                </a:ln>
                <a:solidFill>
                  <a:prstClr val="black"/>
                </a:solidFill>
                <a:effectLst/>
                <a:uLnTx/>
                <a:uFillTx/>
                <a:latin typeface="Arial" panose="020B0604020202090204" pitchFamily="34" charset="0"/>
                <a:ea typeface="宋体" pitchFamily="2" charset="-122"/>
                <a:cs typeface="+mn-cs"/>
              </a:rPr>
              <a:t>bk*bn</a:t>
            </a:r>
            <a:r>
              <a:rPr kumimoji="0" lang="zh-CN" altLang="en-US" sz="1800" b="0" i="0" u="none" strike="noStrike" kern="1200" cap="none" spc="0" normalizeH="0" baseline="0" noProof="0" dirty="0">
                <a:ln>
                  <a:noFill/>
                </a:ln>
                <a:solidFill>
                  <a:prstClr val="black"/>
                </a:solidFill>
                <a:effectLst/>
                <a:uLnTx/>
                <a:uFillTx/>
                <a:latin typeface="Arial" panose="020B0604020202090204" pitchFamily="34" charset="0"/>
                <a:ea typeface="宋体" pitchFamily="2" charset="-122"/>
                <a:cs typeface="+mn-cs"/>
              </a:rPr>
              <a:t>的小矩阵到</a:t>
            </a:r>
            <a:r>
              <a:rPr kumimoji="0" lang="en-US" altLang="zh-CN" sz="1800" b="0" i="0" u="none" strike="noStrike" kern="1200" cap="none" spc="0" normalizeH="0" baseline="0" noProof="0" dirty="0">
                <a:ln>
                  <a:noFill/>
                </a:ln>
                <a:solidFill>
                  <a:prstClr val="black"/>
                </a:solidFill>
                <a:effectLst/>
                <a:uLnTx/>
                <a:uFillTx/>
                <a:latin typeface="Arial" panose="020B0604020202090204" pitchFamily="34" charset="0"/>
                <a:ea typeface="宋体" pitchFamily="2" charset="-122"/>
                <a:cs typeface="+mn-cs"/>
              </a:rPr>
              <a:t>shared memory</a:t>
            </a:r>
            <a:r>
              <a:rPr kumimoji="0" lang="zh-CN" altLang="en-US" sz="1800" b="0" i="0" u="none" strike="noStrike" kern="1200" cap="none" spc="0" normalizeH="0" baseline="0" noProof="0" dirty="0">
                <a:ln>
                  <a:noFill/>
                </a:ln>
                <a:solidFill>
                  <a:prstClr val="black"/>
                </a:solidFill>
                <a:effectLst/>
                <a:uLnTx/>
                <a:uFillTx/>
                <a:latin typeface="Arial" panose="020B0604020202090204" pitchFamily="34" charset="0"/>
                <a:ea typeface="宋体" pitchFamily="2" charset="-122"/>
                <a:cs typeface="+mn-cs"/>
              </a:rPr>
              <a:t>中。</a:t>
            </a:r>
            <a:endParaRPr kumimoji="0" lang="zh-CN" altLang="en-US" sz="1800" b="0" i="0" u="none" strike="noStrike" kern="1200" cap="none" spc="0" normalizeH="0" baseline="0" noProof="0" dirty="0">
              <a:ln>
                <a:noFill/>
              </a:ln>
              <a:solidFill>
                <a:prstClr val="black"/>
              </a:solidFill>
              <a:effectLst/>
              <a:uLnTx/>
              <a:uFillTx/>
              <a:latin typeface="Arial" panose="020B0604020202090204" pitchFamily="34" charset="0"/>
              <a:ea typeface="宋体" pitchFamily="2" charset="-122"/>
              <a:cs typeface="+mn-cs"/>
            </a:endParaRPr>
          </a:p>
        </p:txBody>
      </p:sp>
      <p:pic>
        <p:nvPicPr>
          <p:cNvPr id="14" name="图片 13"/>
          <p:cNvPicPr>
            <a:picLocks noChangeAspect="1"/>
          </p:cNvPicPr>
          <p:nvPr/>
        </p:nvPicPr>
        <p:blipFill>
          <a:blip r:embed="rId5"/>
          <a:stretch>
            <a:fillRect/>
          </a:stretch>
        </p:blipFill>
        <p:spPr>
          <a:xfrm>
            <a:off x="1923415" y="5022502"/>
            <a:ext cx="3459780" cy="312447"/>
          </a:xfrm>
          <a:prstGeom prst="rect">
            <a:avLst/>
          </a:prstGeom>
        </p:spPr>
      </p:pic>
      <p:pic>
        <p:nvPicPr>
          <p:cNvPr id="15" name="图片 14"/>
          <p:cNvPicPr>
            <a:picLocks noChangeAspect="1"/>
          </p:cNvPicPr>
          <p:nvPr/>
        </p:nvPicPr>
        <p:blipFill>
          <a:blip r:embed="rId6"/>
          <a:stretch>
            <a:fillRect/>
          </a:stretch>
        </p:blipFill>
        <p:spPr>
          <a:xfrm>
            <a:off x="2439266" y="5439789"/>
            <a:ext cx="2613887" cy="342930"/>
          </a:xfrm>
          <a:prstGeom prst="rect">
            <a:avLst/>
          </a:prstGeom>
        </p:spPr>
      </p:pic>
      <p:sp>
        <p:nvSpPr>
          <p:cNvPr id="16" name="文本框 15"/>
          <p:cNvSpPr txBox="1"/>
          <p:nvPr/>
        </p:nvSpPr>
        <p:spPr>
          <a:xfrm>
            <a:off x="2380615" y="4588088"/>
            <a:ext cx="2731190"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Arial" panose="020B0604020202090204" pitchFamily="34" charset="0"/>
                <a:ea typeface="宋体" pitchFamily="2" charset="-122"/>
                <a:cs typeface="+mn-cs"/>
              </a:rPr>
              <a:t>global memory</a:t>
            </a:r>
            <a:r>
              <a:rPr kumimoji="0" lang="zh-CN" altLang="en-US" sz="1800" b="1" i="0" u="none" strike="noStrike" kern="1200" cap="none" spc="0" normalizeH="0" baseline="0" noProof="0" dirty="0">
                <a:ln>
                  <a:noFill/>
                </a:ln>
                <a:solidFill>
                  <a:prstClr val="black"/>
                </a:solidFill>
                <a:effectLst/>
                <a:uLnTx/>
                <a:uFillTx/>
                <a:latin typeface="Arial" panose="020B0604020202090204" pitchFamily="34" charset="0"/>
                <a:ea typeface="宋体" pitchFamily="2" charset="-122"/>
                <a:cs typeface="+mn-cs"/>
              </a:rPr>
              <a:t>读取次数</a:t>
            </a:r>
            <a:r>
              <a:rPr kumimoji="0" lang="en-US" altLang="zh-CN" sz="1800" b="1" i="0" u="none" strike="noStrike" kern="1200" cap="none" spc="0" normalizeH="0" baseline="0" noProof="0" dirty="0">
                <a:ln>
                  <a:noFill/>
                </a:ln>
                <a:solidFill>
                  <a:prstClr val="black"/>
                </a:solidFill>
                <a:effectLst/>
                <a:uLnTx/>
                <a:uFillTx/>
                <a:latin typeface="Arial" panose="020B0604020202090204" pitchFamily="34" charset="0"/>
                <a:ea typeface="宋体" pitchFamily="2" charset="-122"/>
                <a:cs typeface="+mn-cs"/>
              </a:rPr>
              <a:t> </a:t>
            </a:r>
            <a:endParaRPr kumimoji="0" lang="zh-CN" altLang="en-US" sz="1800" b="1" i="0" u="none" strike="noStrike" kern="1200" cap="none" spc="0" normalizeH="0" baseline="0" noProof="0" dirty="0">
              <a:ln>
                <a:noFill/>
              </a:ln>
              <a:solidFill>
                <a:prstClr val="black"/>
              </a:solidFill>
              <a:effectLst/>
              <a:uLnTx/>
              <a:uFillTx/>
              <a:latin typeface="Arial" panose="020B0604020202090204" pitchFamily="34" charset="0"/>
              <a:ea typeface="宋体" pitchFamily="2" charset="-122"/>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图片占位符 95" descr="图片包含 天空, 泰迪熊, 熊, 建筑物&#10;&#10;自动生成的说明"/>
          <p:cNvPicPr>
            <a:picLocks noGrp="1" noChangeAspect="1"/>
          </p:cNvPicPr>
          <p:nvPr>
            <p:ph type="pic" sz="quarter" idx="10"/>
          </p:nvPr>
        </p:nvPicPr>
        <p:blipFill rotWithShape="1">
          <a:blip r:embed="rId1">
            <a:extLst>
              <a:ext uri="{28A0092B-C50C-407E-A947-70E740481C1C}">
                <a14:useLocalDpi xmlns:a14="http://schemas.microsoft.com/office/drawing/2010/main" val="0"/>
              </a:ext>
            </a:extLst>
          </a:blip>
          <a:srcRect l="18816" r="18816"/>
          <a:stretch>
            <a:fillRect/>
          </a:stretch>
        </p:blipFill>
        <p:spPr/>
      </p:pic>
      <p:sp>
        <p:nvSpPr>
          <p:cNvPr id="63" name="矩形 62"/>
          <p:cNvSpPr/>
          <p:nvPr/>
        </p:nvSpPr>
        <p:spPr>
          <a:xfrm>
            <a:off x="6422557" y="1563288"/>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accent2"/>
                </a:solidFill>
              </a:rPr>
              <a:t>作业一</a:t>
            </a:r>
            <a:r>
              <a:rPr lang="en-US" altLang="zh-CN" sz="2000" dirty="0">
                <a:solidFill>
                  <a:schemeClr val="accent2"/>
                </a:solidFill>
              </a:rPr>
              <a:t>：OpenMP</a:t>
            </a:r>
            <a:endParaRPr lang="en-US" altLang="zh-CN" sz="2000" dirty="0">
              <a:solidFill>
                <a:schemeClr val="accent2"/>
              </a:solidFill>
            </a:endParaRPr>
          </a:p>
        </p:txBody>
      </p:sp>
      <p:grpSp>
        <p:nvGrpSpPr>
          <p:cNvPr id="75" name="组合 74"/>
          <p:cNvGrpSpPr/>
          <p:nvPr/>
        </p:nvGrpSpPr>
        <p:grpSpPr>
          <a:xfrm>
            <a:off x="5492282" y="1570688"/>
            <a:ext cx="720000" cy="720000"/>
            <a:chOff x="5412150" y="1180600"/>
            <a:chExt cx="720000" cy="720000"/>
          </a:xfrm>
        </p:grpSpPr>
        <p:sp>
          <p:nvSpPr>
            <p:cNvPr id="61" name="矩形 60"/>
            <p:cNvSpPr/>
            <p:nvPr/>
          </p:nvSpPr>
          <p:spPr>
            <a:xfrm>
              <a:off x="5412150" y="118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64" name="矩形 63"/>
            <p:cNvSpPr/>
            <p:nvPr/>
          </p:nvSpPr>
          <p:spPr>
            <a:xfrm>
              <a:off x="5412150" y="181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p:cNvGrpSpPr/>
          <p:nvPr/>
        </p:nvGrpSpPr>
        <p:grpSpPr>
          <a:xfrm>
            <a:off x="5492282" y="2650688"/>
            <a:ext cx="720000" cy="720000"/>
            <a:chOff x="5412150" y="2260600"/>
            <a:chExt cx="720000" cy="720000"/>
          </a:xfrm>
        </p:grpSpPr>
        <p:sp>
          <p:nvSpPr>
            <p:cNvPr id="58" name="矩形 57"/>
            <p:cNvSpPr/>
            <p:nvPr/>
          </p:nvSpPr>
          <p:spPr>
            <a:xfrm>
              <a:off x="5412150" y="226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67" name="矩形 66"/>
            <p:cNvSpPr/>
            <p:nvPr/>
          </p:nvSpPr>
          <p:spPr>
            <a:xfrm>
              <a:off x="5412150" y="289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 name="组合 72"/>
          <p:cNvGrpSpPr/>
          <p:nvPr/>
        </p:nvGrpSpPr>
        <p:grpSpPr>
          <a:xfrm>
            <a:off x="5492282" y="3730688"/>
            <a:ext cx="720000" cy="720000"/>
            <a:chOff x="5412150" y="3340600"/>
            <a:chExt cx="720000" cy="720000"/>
          </a:xfrm>
        </p:grpSpPr>
        <p:sp>
          <p:nvSpPr>
            <p:cNvPr id="60" name="矩形 59"/>
            <p:cNvSpPr/>
            <p:nvPr/>
          </p:nvSpPr>
          <p:spPr>
            <a:xfrm>
              <a:off x="5412150" y="334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68" name="矩形 67"/>
            <p:cNvSpPr/>
            <p:nvPr/>
          </p:nvSpPr>
          <p:spPr>
            <a:xfrm>
              <a:off x="5412150" y="397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p:cNvGrpSpPr/>
          <p:nvPr/>
        </p:nvGrpSpPr>
        <p:grpSpPr>
          <a:xfrm>
            <a:off x="5492282" y="4810688"/>
            <a:ext cx="720000" cy="720000"/>
            <a:chOff x="5412150" y="4420600"/>
            <a:chExt cx="720000" cy="720000"/>
          </a:xfrm>
        </p:grpSpPr>
        <p:sp>
          <p:nvSpPr>
            <p:cNvPr id="62" name="矩形 61"/>
            <p:cNvSpPr/>
            <p:nvPr/>
          </p:nvSpPr>
          <p:spPr>
            <a:xfrm>
              <a:off x="5412150" y="442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4</a:t>
              </a:r>
              <a:endParaRPr lang="zh-CN" altLang="en-US" sz="3200" b="1" dirty="0"/>
            </a:p>
          </p:txBody>
        </p:sp>
        <p:sp>
          <p:nvSpPr>
            <p:cNvPr id="69" name="矩形 68"/>
            <p:cNvSpPr/>
            <p:nvPr/>
          </p:nvSpPr>
          <p:spPr>
            <a:xfrm>
              <a:off x="5412150" y="505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矩形 69"/>
          <p:cNvSpPr/>
          <p:nvPr/>
        </p:nvSpPr>
        <p:spPr>
          <a:xfrm>
            <a:off x="6422557" y="27090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accent2"/>
                </a:solidFill>
              </a:rPr>
              <a:t>作业二</a:t>
            </a:r>
            <a:r>
              <a:rPr lang="en-US" altLang="zh-CN" sz="2000" dirty="0">
                <a:solidFill>
                  <a:schemeClr val="accent2"/>
                </a:solidFill>
              </a:rPr>
              <a:t>：CUDA</a:t>
            </a:r>
            <a:r>
              <a:rPr lang="zh-CN" altLang="en-US" sz="2000" dirty="0">
                <a:solidFill>
                  <a:schemeClr val="accent2"/>
                </a:solidFill>
              </a:rPr>
              <a:t>编程</a:t>
            </a:r>
            <a:endParaRPr lang="zh-CN" altLang="en-US" sz="2000" dirty="0">
              <a:solidFill>
                <a:schemeClr val="accent2"/>
              </a:solidFill>
            </a:endParaRPr>
          </a:p>
        </p:txBody>
      </p:sp>
      <p:sp>
        <p:nvSpPr>
          <p:cNvPr id="71" name="矩形 70"/>
          <p:cNvSpPr/>
          <p:nvPr/>
        </p:nvSpPr>
        <p:spPr>
          <a:xfrm>
            <a:off x="6422557" y="3730688"/>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75000"/>
                    <a:lumOff val="25000"/>
                  </a:schemeClr>
                </a:solidFill>
              </a:rPr>
              <a:t>项目一</a:t>
            </a:r>
            <a:r>
              <a:rPr lang="en-US" altLang="zh-CN" sz="2000" dirty="0">
                <a:solidFill>
                  <a:schemeClr val="tx1">
                    <a:lumMod val="75000"/>
                    <a:lumOff val="25000"/>
                  </a:schemeClr>
                </a:solidFill>
              </a:rPr>
              <a:t>：Pytorch</a:t>
            </a:r>
            <a:r>
              <a:rPr lang="zh-CN" altLang="en-US" sz="2000" dirty="0">
                <a:solidFill>
                  <a:schemeClr val="tx1">
                    <a:lumMod val="75000"/>
                    <a:lumOff val="25000"/>
                  </a:schemeClr>
                </a:solidFill>
              </a:rPr>
              <a:t>算子的实现与优化</a:t>
            </a:r>
            <a:endParaRPr lang="zh-CN" altLang="en-US" sz="2000" dirty="0">
              <a:solidFill>
                <a:schemeClr val="tx1">
                  <a:lumMod val="75000"/>
                  <a:lumOff val="25000"/>
                </a:schemeClr>
              </a:solidFill>
            </a:endParaRPr>
          </a:p>
        </p:txBody>
      </p:sp>
      <p:sp>
        <p:nvSpPr>
          <p:cNvPr id="72" name="矩形 71"/>
          <p:cNvSpPr/>
          <p:nvPr/>
        </p:nvSpPr>
        <p:spPr>
          <a:xfrm>
            <a:off x="6422557" y="4810688"/>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tx1">
                    <a:lumMod val="75000"/>
                    <a:lumOff val="25000"/>
                  </a:schemeClr>
                </a:solidFill>
              </a:rPr>
              <a:t>项目二</a:t>
            </a:r>
            <a:r>
              <a:rPr lang="en-US" altLang="zh-CN" sz="2000">
                <a:solidFill>
                  <a:schemeClr val="tx1">
                    <a:lumMod val="75000"/>
                    <a:lumOff val="25000"/>
                  </a:schemeClr>
                </a:solidFill>
              </a:rPr>
              <a:t>：</a:t>
            </a:r>
            <a:r>
              <a:rPr lang="zh-CN" altLang="en-US" sz="2000">
                <a:solidFill>
                  <a:schemeClr val="tx1">
                    <a:lumMod val="75000"/>
                    <a:lumOff val="25000"/>
                  </a:schemeClr>
                </a:solidFill>
              </a:rPr>
              <a:t>稀疏矩阵乘法的实现与优化</a:t>
            </a:r>
            <a:endParaRPr lang="zh-CN" altLang="en-US" sz="2000">
              <a:solidFill>
                <a:schemeClr val="tx1">
                  <a:lumMod val="75000"/>
                  <a:lumOff val="25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1075055" y="43815"/>
            <a:ext cx="9438005" cy="598805"/>
          </a:xfrm>
        </p:spPr>
        <p:txBody>
          <a:bodyPr/>
          <a:lstStyle/>
          <a:p>
            <a:r>
              <a:rPr lang="en-US" altLang="zh-CN" sz="2800">
                <a:sym typeface="+mn-ea"/>
              </a:rPr>
              <a:t>shared memory</a:t>
            </a:r>
            <a:r>
              <a:rPr lang="zh-CN" altLang="en-US" sz="2800">
                <a:sym typeface="+mn-ea"/>
              </a:rPr>
              <a:t>层面如何进行分块以及数据搬运</a:t>
            </a:r>
            <a:endParaRPr lang="zh-CN" altLang="en-US" sz="2800" dirty="0"/>
          </a:p>
        </p:txBody>
      </p:sp>
      <p:sp>
        <p:nvSpPr>
          <p:cNvPr id="31" name="文本框 30"/>
          <p:cNvSpPr txBox="1"/>
          <p:nvPr/>
        </p:nvSpPr>
        <p:spPr>
          <a:xfrm>
            <a:off x="7408635" y="4035291"/>
            <a:ext cx="3672271" cy="3139321"/>
          </a:xfrm>
          <a:prstGeom prst="rect">
            <a:avLst/>
          </a:prstGeom>
          <a:noFill/>
        </p:spPr>
        <p:txBody>
          <a:bodyPr wrap="square" rtlCol="0">
            <a:spAutoFit/>
          </a:bodyPr>
          <a:lstStyle/>
          <a:p>
            <a:r>
              <a:rPr lang="zh-CN" altLang="en-US" dirty="0"/>
              <a:t>一个</a:t>
            </a:r>
            <a:r>
              <a:rPr lang="en-US" altLang="zh-CN" dirty="0"/>
              <a:t>block</a:t>
            </a:r>
            <a:r>
              <a:rPr lang="zh-CN" altLang="en-US" dirty="0"/>
              <a:t>开启</a:t>
            </a:r>
            <a:r>
              <a:rPr lang="en-US" altLang="zh-CN" dirty="0"/>
              <a:t>X*Y</a:t>
            </a:r>
            <a:r>
              <a:rPr lang="zh-CN" altLang="en-US" dirty="0"/>
              <a:t>个线程，每个线程负责一个</a:t>
            </a:r>
            <a:r>
              <a:rPr lang="zh-CN" altLang="en-US" i="0" dirty="0">
                <a:solidFill>
                  <a:srgbClr val="121212"/>
                </a:solidFill>
                <a:effectLst/>
                <a:latin typeface="-apple-system"/>
              </a:rPr>
              <a:t>维度为</a:t>
            </a:r>
            <a:r>
              <a:rPr lang="en-US" altLang="zh-CN" dirty="0">
                <a:solidFill>
                  <a:srgbClr val="121212"/>
                </a:solidFill>
                <a:latin typeface="-apple-system"/>
              </a:rPr>
              <a:t>rm*</a:t>
            </a:r>
            <a:r>
              <a:rPr lang="en-US" altLang="zh-CN" dirty="0" err="1">
                <a:solidFill>
                  <a:srgbClr val="121212"/>
                </a:solidFill>
                <a:latin typeface="-apple-system"/>
              </a:rPr>
              <a:t>rn</a:t>
            </a:r>
            <a:r>
              <a:rPr lang="zh-CN" altLang="en-US" i="0" dirty="0">
                <a:solidFill>
                  <a:srgbClr val="121212"/>
                </a:solidFill>
                <a:effectLst/>
                <a:latin typeface="-apple-system"/>
              </a:rPr>
              <a:t> 的子矩阵的计算，</a:t>
            </a:r>
            <a:r>
              <a:rPr lang="zh-CN" altLang="en-US" dirty="0"/>
              <a:t>对</a:t>
            </a:r>
            <a:r>
              <a:rPr lang="en-US" altLang="zh-CN" dirty="0"/>
              <a:t>shared memory</a:t>
            </a:r>
            <a:r>
              <a:rPr lang="zh-CN" altLang="en-US" dirty="0"/>
              <a:t>的读取次数变为</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pic>
        <p:nvPicPr>
          <p:cNvPr id="6" name="图片 5" descr="图示, 箱线图&#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21312" y="1004308"/>
            <a:ext cx="6163978" cy="5202527"/>
          </a:xfrm>
          <a:prstGeom prst="rect">
            <a:avLst/>
          </a:prstGeom>
        </p:spPr>
      </p:pic>
      <p:sp>
        <p:nvSpPr>
          <p:cNvPr id="7" name="文本框 6"/>
          <p:cNvSpPr txBox="1"/>
          <p:nvPr/>
        </p:nvSpPr>
        <p:spPr>
          <a:xfrm>
            <a:off x="7329055" y="1163782"/>
            <a:ext cx="3664717" cy="646331"/>
          </a:xfrm>
          <a:prstGeom prst="rect">
            <a:avLst/>
          </a:prstGeom>
          <a:noFill/>
        </p:spPr>
        <p:txBody>
          <a:bodyPr wrap="square" rtlCol="0">
            <a:spAutoFit/>
          </a:bodyPr>
          <a:lstStyle/>
          <a:p>
            <a:r>
              <a:rPr lang="en-US" altLang="zh-CN" dirty="0"/>
              <a:t>Shared memory</a:t>
            </a:r>
            <a:r>
              <a:rPr lang="zh-CN" altLang="en-US" dirty="0"/>
              <a:t>不分块时对</a:t>
            </a:r>
            <a:r>
              <a:rPr lang="en-US" altLang="zh-CN" dirty="0"/>
              <a:t>shared memory</a:t>
            </a:r>
            <a:r>
              <a:rPr lang="zh-CN" altLang="en-US" dirty="0"/>
              <a:t>的读取次数</a:t>
            </a:r>
            <a:endParaRPr lang="zh-CN" altLang="en-US" dirty="0"/>
          </a:p>
        </p:txBody>
      </p:sp>
      <p:pic>
        <p:nvPicPr>
          <p:cNvPr id="12" name="图片 11"/>
          <p:cNvPicPr>
            <a:picLocks noChangeAspect="1"/>
          </p:cNvPicPr>
          <p:nvPr/>
        </p:nvPicPr>
        <p:blipFill>
          <a:blip r:embed="rId2"/>
          <a:stretch>
            <a:fillRect/>
          </a:stretch>
        </p:blipFill>
        <p:spPr>
          <a:xfrm>
            <a:off x="7457126" y="1973579"/>
            <a:ext cx="1905165" cy="358171"/>
          </a:xfrm>
          <a:prstGeom prst="rect">
            <a:avLst/>
          </a:prstGeom>
        </p:spPr>
      </p:pic>
      <p:sp>
        <p:nvSpPr>
          <p:cNvPr id="14" name="文本框 13"/>
          <p:cNvSpPr txBox="1"/>
          <p:nvPr/>
        </p:nvSpPr>
        <p:spPr>
          <a:xfrm>
            <a:off x="7355551" y="2593155"/>
            <a:ext cx="4427740" cy="646331"/>
          </a:xfrm>
          <a:prstGeom prst="rect">
            <a:avLst/>
          </a:prstGeom>
          <a:noFill/>
        </p:spPr>
        <p:txBody>
          <a:bodyPr wrap="square">
            <a:spAutoFit/>
          </a:bodyPr>
          <a:lstStyle/>
          <a:p>
            <a:r>
              <a:rPr lang="zh-CN" altLang="en-US"/>
              <a:t>对</a:t>
            </a:r>
            <a:r>
              <a:rPr lang="en-US" altLang="zh-CN"/>
              <a:t>bm*bn</a:t>
            </a:r>
            <a:r>
              <a:rPr lang="zh-CN" altLang="en-US"/>
              <a:t>的小矩阵进行再一次划分，将其划分为多个维度为</a:t>
            </a:r>
            <a:r>
              <a:rPr lang="en-US" altLang="zh-CN"/>
              <a:t>rm*rn</a:t>
            </a:r>
            <a:r>
              <a:rPr lang="zh-CN" altLang="en-US"/>
              <a:t>的子矩阵。</a:t>
            </a:r>
            <a:endParaRPr lang="zh-CN" altLang="en-US"/>
          </a:p>
        </p:txBody>
      </p:sp>
      <p:pic>
        <p:nvPicPr>
          <p:cNvPr id="16" name="图片 15"/>
          <p:cNvPicPr>
            <a:picLocks noChangeAspect="1"/>
          </p:cNvPicPr>
          <p:nvPr/>
        </p:nvPicPr>
        <p:blipFill>
          <a:blip r:embed="rId3"/>
          <a:stretch>
            <a:fillRect/>
          </a:stretch>
        </p:blipFill>
        <p:spPr>
          <a:xfrm>
            <a:off x="7457126" y="3446244"/>
            <a:ext cx="2248095" cy="495343"/>
          </a:xfrm>
          <a:prstGeom prst="rect">
            <a:avLst/>
          </a:prstGeom>
        </p:spPr>
      </p:pic>
      <p:pic>
        <p:nvPicPr>
          <p:cNvPr id="18" name="图片 17"/>
          <p:cNvPicPr>
            <a:picLocks noChangeAspect="1"/>
          </p:cNvPicPr>
          <p:nvPr/>
        </p:nvPicPr>
        <p:blipFill>
          <a:blip r:embed="rId4"/>
          <a:stretch>
            <a:fillRect/>
          </a:stretch>
        </p:blipFill>
        <p:spPr>
          <a:xfrm>
            <a:off x="7457126" y="5286759"/>
            <a:ext cx="2872989" cy="472481"/>
          </a:xfrm>
          <a:prstGeom prst="rect">
            <a:avLst/>
          </a:prstGeom>
        </p:spPr>
      </p:pic>
      <p:pic>
        <p:nvPicPr>
          <p:cNvPr id="20" name="图片 19"/>
          <p:cNvPicPr>
            <a:picLocks noChangeAspect="1"/>
          </p:cNvPicPr>
          <p:nvPr/>
        </p:nvPicPr>
        <p:blipFill>
          <a:blip r:embed="rId5"/>
          <a:stretch>
            <a:fillRect/>
          </a:stretch>
        </p:blipFill>
        <p:spPr>
          <a:xfrm>
            <a:off x="7457126" y="5821548"/>
            <a:ext cx="3071126" cy="43437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a:t>解决</a:t>
            </a:r>
            <a:r>
              <a:rPr lang="en-US" altLang="zh-CN"/>
              <a:t>shared memory</a:t>
            </a:r>
            <a:r>
              <a:rPr lang="zh-CN" altLang="en-US"/>
              <a:t>冲突的几种方式</a:t>
            </a:r>
            <a:endParaRPr lang="zh-CN" altLang="en-US"/>
          </a:p>
        </p:txBody>
      </p:sp>
      <p:sp>
        <p:nvSpPr>
          <p:cNvPr id="7" name="文本框 6"/>
          <p:cNvSpPr txBox="1"/>
          <p:nvPr/>
        </p:nvSpPr>
        <p:spPr>
          <a:xfrm>
            <a:off x="304800" y="836295"/>
            <a:ext cx="11797665" cy="922020"/>
          </a:xfrm>
          <a:prstGeom prst="rect">
            <a:avLst/>
          </a:prstGeom>
          <a:noFill/>
        </p:spPr>
        <p:txBody>
          <a:bodyPr wrap="square">
            <a:spAutoFit/>
          </a:bodyPr>
          <a:lstStyle/>
          <a:p>
            <a:r>
              <a:rPr lang="zh-CN" altLang="en-US" b="0" dirty="0"/>
              <a:t>取矩阵</a:t>
            </a:r>
            <a:r>
              <a:rPr lang="en-US" altLang="zh-CN" b="0" dirty="0"/>
              <a:t>A</a:t>
            </a:r>
            <a:r>
              <a:rPr lang="zh-CN" altLang="en-US" b="0" dirty="0"/>
              <a:t>需要取一个列向量，而矩阵</a:t>
            </a:r>
            <a:r>
              <a:rPr lang="en-US" altLang="zh-CN" b="0" dirty="0"/>
              <a:t>A</a:t>
            </a:r>
            <a:r>
              <a:rPr lang="zh-CN" altLang="en-US" b="0" dirty="0"/>
              <a:t>在</a:t>
            </a:r>
            <a:r>
              <a:rPr lang="en-US" altLang="zh-CN" b="0" dirty="0"/>
              <a:t>Shared Memory</a:t>
            </a:r>
            <a:r>
              <a:rPr lang="zh-CN" altLang="en-US" b="0" dirty="0"/>
              <a:t>中是按行存储的</a:t>
            </a:r>
            <a:endParaRPr lang="en-US" altLang="zh-CN" b="0" dirty="0"/>
          </a:p>
          <a:p>
            <a:endParaRPr lang="en-US" altLang="zh-CN" b="0" dirty="0"/>
          </a:p>
          <a:p>
            <a:r>
              <a:rPr lang="zh-CN" altLang="en-US" b="0" dirty="0"/>
              <a:t>为矩阵</a:t>
            </a:r>
            <a:r>
              <a:rPr lang="en-US" altLang="zh-CN" b="0" dirty="0"/>
              <a:t>A</a:t>
            </a:r>
            <a:r>
              <a:rPr lang="zh-CN" altLang="en-US" b="0" dirty="0"/>
              <a:t>分配</a:t>
            </a:r>
            <a:r>
              <a:rPr lang="en-US" altLang="zh-CN" b="0" dirty="0"/>
              <a:t>Shared Memory</a:t>
            </a:r>
            <a:r>
              <a:rPr lang="zh-CN" altLang="en-US" b="0" dirty="0"/>
              <a:t>时形状分配为</a:t>
            </a:r>
            <a:r>
              <a:rPr lang="en-US" altLang="zh-CN" b="0" dirty="0"/>
              <a:t>[BK][BM]</a:t>
            </a:r>
            <a:r>
              <a:rPr lang="zh-CN" altLang="en-US" b="0" dirty="0"/>
              <a:t>，也就是让矩阵</a:t>
            </a:r>
            <a:r>
              <a:rPr lang="en-US" altLang="zh-CN" b="0" dirty="0"/>
              <a:t>A</a:t>
            </a:r>
            <a:r>
              <a:rPr lang="zh-CN" altLang="en-US" b="0" dirty="0"/>
              <a:t>在</a:t>
            </a:r>
            <a:r>
              <a:rPr lang="en-US" altLang="zh-CN" b="0" dirty="0"/>
              <a:t>Shared Memory</a:t>
            </a:r>
            <a:r>
              <a:rPr lang="zh-CN" altLang="en-US" b="0" dirty="0"/>
              <a:t>中按列存储</a:t>
            </a:r>
            <a:endParaRPr lang="zh-CN" altLang="en-US" b="0" dirty="0"/>
          </a:p>
        </p:txBody>
      </p:sp>
      <p:pic>
        <p:nvPicPr>
          <p:cNvPr id="5" name="图片 4"/>
          <p:cNvPicPr>
            <a:picLocks noChangeAspect="1"/>
          </p:cNvPicPr>
          <p:nvPr/>
        </p:nvPicPr>
        <p:blipFill>
          <a:blip r:embed="rId1"/>
          <a:stretch>
            <a:fillRect/>
          </a:stretch>
        </p:blipFill>
        <p:spPr>
          <a:xfrm>
            <a:off x="3713113" y="2021205"/>
            <a:ext cx="4237087" cy="2476715"/>
          </a:xfrm>
          <a:prstGeom prst="rect">
            <a:avLst/>
          </a:prstGeom>
        </p:spPr>
      </p:pic>
      <p:sp>
        <p:nvSpPr>
          <p:cNvPr id="6" name="文本框 5"/>
          <p:cNvSpPr txBox="1"/>
          <p:nvPr/>
        </p:nvSpPr>
        <p:spPr>
          <a:xfrm>
            <a:off x="4167505" y="4800600"/>
            <a:ext cx="3512185" cy="36830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1" lang="zh-CN" altLang="en-US" sz="1800" b="1" i="0" u="none" strike="noStrike" kern="1200" cap="none" spc="0" normalizeH="0" baseline="0" noProof="0" dirty="0">
                <a:ln>
                  <a:noFill/>
                </a:ln>
                <a:solidFill>
                  <a:prstClr val="black"/>
                </a:solidFill>
                <a:effectLst/>
                <a:uLnTx/>
                <a:uFillTx/>
                <a:latin typeface="Arial" panose="020B0604020202090204" pitchFamily="34" charset="0"/>
                <a:ea typeface="宋体" pitchFamily="2" charset="-122"/>
                <a:cs typeface="+mn-cs"/>
              </a:rPr>
              <a:t>通过</a:t>
            </a:r>
            <a:r>
              <a:rPr kumimoji="1" lang="en-US" altLang="zh-CN" sz="1800" b="1" i="0" u="none" strike="noStrike" kern="1200" cap="none" spc="0" normalizeH="0" baseline="0" noProof="0" dirty="0">
                <a:ln>
                  <a:noFill/>
                </a:ln>
                <a:solidFill>
                  <a:prstClr val="black"/>
                </a:solidFill>
                <a:effectLst/>
                <a:uLnTx/>
                <a:uFillTx/>
                <a:latin typeface="Arial" panose="020B0604020202090204" pitchFamily="34" charset="0"/>
                <a:ea typeface="宋体" pitchFamily="2" charset="-122"/>
                <a:cs typeface="+mn-cs"/>
              </a:rPr>
              <a:t>padding</a:t>
            </a:r>
            <a:r>
              <a:rPr kumimoji="1" lang="zh-CN" altLang="en-US" sz="1800" b="1" i="0" u="none" strike="noStrike" kern="1200" cap="none" spc="0" normalizeH="0" baseline="0" noProof="0" dirty="0">
                <a:ln>
                  <a:noFill/>
                </a:ln>
                <a:solidFill>
                  <a:prstClr val="black"/>
                </a:solidFill>
                <a:effectLst/>
                <a:uLnTx/>
                <a:uFillTx/>
                <a:latin typeface="Arial" panose="020B0604020202090204" pitchFamily="34" charset="0"/>
                <a:ea typeface="宋体" pitchFamily="2" charset="-122"/>
                <a:cs typeface="+mn-cs"/>
              </a:rPr>
              <a:t>改变数据分布位置</a:t>
            </a:r>
            <a:endParaRPr kumimoji="1" lang="zh-CN" altLang="en-US" sz="1800" b="1" i="0" u="none" strike="noStrike" kern="1200" cap="none" spc="0" normalizeH="0" baseline="0" noProof="0" dirty="0">
              <a:ln>
                <a:noFill/>
              </a:ln>
              <a:solidFill>
                <a:prstClr val="black"/>
              </a:solidFill>
              <a:effectLst/>
              <a:uLnTx/>
              <a:uFillTx/>
              <a:latin typeface="Arial" panose="020B0604020202090204" pitchFamily="34" charset="0"/>
              <a:ea typeface="宋体" pitchFamily="2" charset="-122"/>
              <a:cs typeface="+mn-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1075055" y="43815"/>
            <a:ext cx="7841615" cy="598805"/>
          </a:xfrm>
        </p:spPr>
        <p:txBody>
          <a:bodyPr/>
          <a:lstStyle/>
          <a:p>
            <a:r>
              <a:rPr lang="zh-CN" altLang="en-US"/>
              <a:t>如何进行</a:t>
            </a:r>
            <a:r>
              <a:rPr lang="en-US" altLang="zh-CN"/>
              <a:t>prefetch</a:t>
            </a:r>
            <a:r>
              <a:rPr lang="zh-CN" altLang="en-US"/>
              <a:t>以更好地掩盖访存时延</a:t>
            </a:r>
            <a:endParaRPr lang="zh-CN" altLang="en-US"/>
          </a:p>
        </p:txBody>
      </p:sp>
      <p:pic>
        <p:nvPicPr>
          <p:cNvPr id="13" name="图片 12" descr="图表, 箱线图&#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0929" y="966790"/>
            <a:ext cx="5541449" cy="3922151"/>
          </a:xfrm>
          <a:prstGeom prst="rect">
            <a:avLst/>
          </a:prstGeom>
        </p:spPr>
      </p:pic>
      <p:sp>
        <p:nvSpPr>
          <p:cNvPr id="8" name="文本框 7"/>
          <p:cNvSpPr txBox="1"/>
          <p:nvPr/>
        </p:nvSpPr>
        <p:spPr>
          <a:xfrm>
            <a:off x="3121653" y="4844254"/>
            <a:ext cx="877163" cy="369332"/>
          </a:xfrm>
          <a:prstGeom prst="rect">
            <a:avLst/>
          </a:prstGeom>
          <a:noFill/>
        </p:spPr>
        <p:txBody>
          <a:bodyPr wrap="none" rtlCol="0">
            <a:spAutoFit/>
          </a:bodyPr>
          <a:lstStyle/>
          <a:p>
            <a:r>
              <a:rPr lang="zh-CN" altLang="en-US" dirty="0"/>
              <a:t>双缓冲</a:t>
            </a:r>
            <a:endParaRPr lang="zh-CN" altLang="en-US" dirty="0"/>
          </a:p>
        </p:txBody>
      </p:sp>
      <p:sp>
        <p:nvSpPr>
          <p:cNvPr id="4" name="文本框 3"/>
          <p:cNvSpPr txBox="1"/>
          <p:nvPr/>
        </p:nvSpPr>
        <p:spPr>
          <a:xfrm>
            <a:off x="598805" y="5305926"/>
            <a:ext cx="5046354" cy="369332"/>
          </a:xfrm>
          <a:prstGeom prst="rect">
            <a:avLst/>
          </a:prstGeom>
          <a:noFill/>
        </p:spPr>
        <p:txBody>
          <a:bodyPr wrap="square">
            <a:spAutoFit/>
          </a:bodyPr>
          <a:lstStyle/>
          <a:p>
            <a:r>
              <a:rPr lang="zh-CN" altLang="en-US" dirty="0"/>
              <a:t>需要开启两倍的</a:t>
            </a:r>
            <a:r>
              <a:rPr lang="en-US" altLang="zh-CN" dirty="0"/>
              <a:t>shared memory</a:t>
            </a:r>
            <a:r>
              <a:rPr lang="zh-CN" altLang="en-US" dirty="0"/>
              <a:t>和寄存器</a:t>
            </a:r>
            <a:endParaRPr lang="zh-CN" altLang="en-US" dirty="0"/>
          </a:p>
        </p:txBody>
      </p:sp>
      <p:sp>
        <p:nvSpPr>
          <p:cNvPr id="5" name="文本框 4"/>
          <p:cNvSpPr txBox="1"/>
          <p:nvPr/>
        </p:nvSpPr>
        <p:spPr>
          <a:xfrm>
            <a:off x="6096000" y="2142491"/>
            <a:ext cx="5920450" cy="2308324"/>
          </a:xfrm>
          <a:prstGeom prst="rect">
            <a:avLst/>
          </a:prstGeom>
          <a:noFill/>
        </p:spPr>
        <p:txBody>
          <a:bodyPr wrap="square">
            <a:spAutoFit/>
          </a:bodyPr>
          <a:lstStyle/>
          <a:p>
            <a:pPr marL="0" indent="0">
              <a:buNone/>
            </a:pPr>
            <a:r>
              <a:rPr lang="en-US" altLang="zh-CN" sz="1800" dirty="0">
                <a:solidFill>
                  <a:schemeClr val="tx1"/>
                </a:solidFill>
              </a:rPr>
              <a:t>prefetch first data to </a:t>
            </a:r>
            <a:r>
              <a:rPr lang="en-US" altLang="zh-CN" sz="1800" dirty="0" err="1">
                <a:solidFill>
                  <a:schemeClr val="tx1"/>
                </a:solidFill>
              </a:rPr>
              <a:t>write_SM</a:t>
            </a:r>
            <a:endParaRPr lang="en-US" altLang="zh-CN" sz="1800" dirty="0">
              <a:solidFill>
                <a:schemeClr val="tx1"/>
              </a:solidFill>
            </a:endParaRPr>
          </a:p>
          <a:p>
            <a:pPr marL="0" indent="0">
              <a:buNone/>
            </a:pPr>
            <a:r>
              <a:rPr lang="en-US" altLang="zh-CN" sz="1800" dirty="0" err="1">
                <a:solidFill>
                  <a:schemeClr val="tx1"/>
                </a:solidFill>
              </a:rPr>
              <a:t>prefecth</a:t>
            </a:r>
            <a:r>
              <a:rPr lang="en-US" altLang="zh-CN" sz="1800" dirty="0">
                <a:solidFill>
                  <a:schemeClr val="tx1"/>
                </a:solidFill>
              </a:rPr>
              <a:t> next loop data to </a:t>
            </a:r>
            <a:r>
              <a:rPr lang="en-US" altLang="zh-CN" sz="1800" dirty="0" err="1">
                <a:solidFill>
                  <a:schemeClr val="tx1"/>
                </a:solidFill>
              </a:rPr>
              <a:t>write_REG</a:t>
            </a:r>
            <a:endParaRPr lang="en-US" altLang="zh-CN" sz="1800" dirty="0">
              <a:solidFill>
                <a:schemeClr val="tx1"/>
              </a:solidFill>
            </a:endParaRPr>
          </a:p>
          <a:p>
            <a:pPr marL="0" indent="0">
              <a:buNone/>
            </a:pPr>
            <a:r>
              <a:rPr lang="en-US" altLang="zh-CN" sz="1800" dirty="0">
                <a:solidFill>
                  <a:schemeClr val="tx1"/>
                </a:solidFill>
              </a:rPr>
              <a:t>for k in  </a:t>
            </a:r>
            <a:r>
              <a:rPr lang="en-US" altLang="zh-CN" sz="1800" dirty="0" err="1">
                <a:solidFill>
                  <a:schemeClr val="tx1"/>
                </a:solidFill>
              </a:rPr>
              <a:t>big_loop</a:t>
            </a:r>
            <a:r>
              <a:rPr lang="en-US" altLang="zh-CN" sz="1800" dirty="0">
                <a:solidFill>
                  <a:schemeClr val="tx1"/>
                </a:solidFill>
              </a:rPr>
              <a:t>:</a:t>
            </a:r>
            <a:endParaRPr lang="en-US" altLang="zh-CN" sz="1800" dirty="0">
              <a:solidFill>
                <a:schemeClr val="tx1"/>
              </a:solidFill>
            </a:endParaRPr>
          </a:p>
          <a:p>
            <a:pPr marL="0" indent="0">
              <a:buNone/>
            </a:pPr>
            <a:r>
              <a:rPr lang="en-US" altLang="zh-CN" sz="1800" dirty="0">
                <a:solidFill>
                  <a:schemeClr val="tx1"/>
                </a:solidFill>
              </a:rPr>
              <a:t>	prefetch next loop data to </a:t>
            </a:r>
            <a:r>
              <a:rPr lang="en-US" altLang="zh-CN" sz="1800" dirty="0" err="1">
                <a:solidFill>
                  <a:schemeClr val="tx1"/>
                </a:solidFill>
              </a:rPr>
              <a:t>write_SM</a:t>
            </a:r>
            <a:endParaRPr lang="en-US" altLang="zh-CN" sz="1800" dirty="0">
              <a:solidFill>
                <a:schemeClr val="tx1"/>
              </a:solidFill>
            </a:endParaRPr>
          </a:p>
          <a:p>
            <a:pPr marL="0" indent="0">
              <a:buNone/>
            </a:pPr>
            <a:r>
              <a:rPr lang="zh-CN" altLang="en-US"/>
              <a:t>              </a:t>
            </a:r>
            <a:r>
              <a:rPr lang="en-US" altLang="zh-CN" sz="1800">
                <a:solidFill>
                  <a:schemeClr val="tx1"/>
                </a:solidFill>
              </a:rPr>
              <a:t> </a:t>
            </a:r>
            <a:r>
              <a:rPr lang="en-US" altLang="zh-CN" sz="1800" dirty="0">
                <a:solidFill>
                  <a:schemeClr val="tx1"/>
                </a:solidFill>
              </a:rPr>
              <a:t>compute in </a:t>
            </a:r>
            <a:r>
              <a:rPr lang="en-US" altLang="zh-CN" sz="1800" dirty="0" err="1">
                <a:solidFill>
                  <a:schemeClr val="tx1"/>
                </a:solidFill>
              </a:rPr>
              <a:t>read_SM</a:t>
            </a:r>
            <a:endParaRPr lang="en-US" altLang="zh-CN" sz="1800" dirty="0">
              <a:solidFill>
                <a:schemeClr val="tx1"/>
              </a:solidFill>
            </a:endParaRPr>
          </a:p>
          <a:p>
            <a:pPr marL="0" indent="0">
              <a:buNone/>
            </a:pPr>
            <a:r>
              <a:rPr lang="en-US" altLang="zh-CN" sz="1800" dirty="0">
                <a:solidFill>
                  <a:schemeClr val="tx1"/>
                </a:solidFill>
              </a:rPr>
              <a:t>	for </a:t>
            </a:r>
            <a:r>
              <a:rPr lang="en-US" altLang="zh-CN" sz="1800" dirty="0" err="1">
                <a:solidFill>
                  <a:schemeClr val="tx1"/>
                </a:solidFill>
              </a:rPr>
              <a:t>iter</a:t>
            </a:r>
            <a:r>
              <a:rPr lang="en-US" altLang="zh-CN" sz="1800" dirty="0">
                <a:solidFill>
                  <a:schemeClr val="tx1"/>
                </a:solidFill>
              </a:rPr>
              <a:t> in  </a:t>
            </a:r>
            <a:r>
              <a:rPr lang="en-US" altLang="zh-CN" sz="1800" dirty="0" err="1">
                <a:solidFill>
                  <a:schemeClr val="tx1"/>
                </a:solidFill>
              </a:rPr>
              <a:t>small_loop</a:t>
            </a:r>
            <a:r>
              <a:rPr lang="en-US" altLang="zh-CN" sz="1800" dirty="0">
                <a:solidFill>
                  <a:schemeClr val="tx1"/>
                </a:solidFill>
              </a:rPr>
              <a:t>:</a:t>
            </a:r>
            <a:endParaRPr lang="en-US" altLang="zh-CN" sz="1800" dirty="0">
              <a:solidFill>
                <a:schemeClr val="tx1"/>
              </a:solidFill>
            </a:endParaRPr>
          </a:p>
          <a:p>
            <a:pPr marL="0" indent="0">
              <a:buNone/>
            </a:pPr>
            <a:r>
              <a:rPr lang="en-US" altLang="zh-CN" sz="1800" dirty="0">
                <a:solidFill>
                  <a:schemeClr val="tx1"/>
                </a:solidFill>
              </a:rPr>
              <a:t>		</a:t>
            </a:r>
            <a:r>
              <a:rPr lang="en-US" altLang="zh-CN" sz="1800" dirty="0" err="1">
                <a:solidFill>
                  <a:schemeClr val="tx1"/>
                </a:solidFill>
              </a:rPr>
              <a:t>prefecth</a:t>
            </a:r>
            <a:r>
              <a:rPr lang="en-US" altLang="zh-CN" sz="1800" dirty="0">
                <a:solidFill>
                  <a:schemeClr val="tx1"/>
                </a:solidFill>
              </a:rPr>
              <a:t> next loop data to </a:t>
            </a:r>
            <a:r>
              <a:rPr lang="en-US" altLang="zh-CN" sz="1800" dirty="0" err="1">
                <a:solidFill>
                  <a:schemeClr val="tx1"/>
                </a:solidFill>
              </a:rPr>
              <a:t>write_REG</a:t>
            </a:r>
            <a:endParaRPr lang="en-US" altLang="zh-CN" sz="1800" dirty="0">
              <a:solidFill>
                <a:schemeClr val="tx1"/>
              </a:solidFill>
            </a:endParaRPr>
          </a:p>
          <a:p>
            <a:pPr marL="0" indent="0">
              <a:buNone/>
            </a:pPr>
            <a:r>
              <a:rPr lang="en-US" altLang="zh-CN" sz="1800" dirty="0">
                <a:solidFill>
                  <a:schemeClr val="tx1"/>
                </a:solidFill>
              </a:rPr>
              <a:t>		compute in </a:t>
            </a:r>
            <a:r>
              <a:rPr lang="en-US" altLang="zh-CN" sz="1800" dirty="0" err="1">
                <a:solidFill>
                  <a:schemeClr val="tx1"/>
                </a:solidFill>
              </a:rPr>
              <a:t>read_REG</a:t>
            </a: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1075351" y="43657"/>
            <a:ext cx="8754449" cy="598488"/>
          </a:xfrm>
        </p:spPr>
        <p:txBody>
          <a:bodyPr/>
          <a:lstStyle/>
          <a:p>
            <a:r>
              <a:rPr lang="zh-CN" altLang="en-US" sz="2400" dirty="0"/>
              <a:t>作业二</a:t>
            </a:r>
            <a:r>
              <a:rPr lang="en-US" altLang="zh-CN" sz="2400" dirty="0"/>
              <a:t>——</a:t>
            </a:r>
            <a:r>
              <a:rPr lang="zh-CN" altLang="en-US" sz="2400" dirty="0"/>
              <a:t>题目一</a:t>
            </a:r>
            <a:r>
              <a:rPr lang="en-US" altLang="zh-CN" sz="2400" dirty="0"/>
              <a:t>（</a:t>
            </a:r>
            <a:r>
              <a:rPr lang="zh-CN" altLang="en-US" sz="2400" dirty="0"/>
              <a:t>数组求和</a:t>
            </a:r>
            <a:r>
              <a:rPr lang="en-US" altLang="zh-CN" sz="2400" dirty="0"/>
              <a:t>）</a:t>
            </a:r>
            <a:endParaRPr lang="en-US" altLang="zh-CN" sz="2400" dirty="0"/>
          </a:p>
        </p:txBody>
      </p:sp>
      <p:pic>
        <p:nvPicPr>
          <p:cNvPr id="4" name="图片 3"/>
          <p:cNvPicPr>
            <a:picLocks noChangeAspect="1"/>
          </p:cNvPicPr>
          <p:nvPr/>
        </p:nvPicPr>
        <p:blipFill>
          <a:blip r:embed="rId1"/>
          <a:stretch>
            <a:fillRect/>
          </a:stretch>
        </p:blipFill>
        <p:spPr>
          <a:xfrm>
            <a:off x="213360" y="1398270"/>
            <a:ext cx="11764645" cy="406082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a:t>Interleaved Addressing</a:t>
            </a:r>
            <a:endParaRPr lang="en-US" altLang="zh-CN"/>
          </a:p>
        </p:txBody>
      </p:sp>
      <p:sp>
        <p:nvSpPr>
          <p:cNvPr id="7" name="内容占位符 6"/>
          <p:cNvSpPr>
            <a:spLocks noGrp="1"/>
          </p:cNvSpPr>
          <p:nvPr/>
        </p:nvSpPr>
        <p:spPr>
          <a:xfrm>
            <a:off x="365760" y="737235"/>
            <a:ext cx="7081520" cy="5786755"/>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90204" pitchFamily="34" charset="0"/>
              <a:buChar char="•"/>
              <a:defRPr sz="3200" kern="1200" baseline="0">
                <a:solidFill>
                  <a:schemeClr val="tx1"/>
                </a:solidFill>
                <a:latin typeface="幼圆" pitchFamily="49" charset="-122"/>
                <a:ea typeface="黑体" pitchFamily="2" charset="-122"/>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baseline="0">
                <a:solidFill>
                  <a:schemeClr val="tx1"/>
                </a:solidFill>
                <a:latin typeface="华文隶书" pitchFamily="2" charset="-122"/>
                <a:ea typeface="黑体" pitchFamily="2" charset="-122"/>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baseline="0">
                <a:solidFill>
                  <a:schemeClr val="tx1"/>
                </a:solidFill>
                <a:latin typeface="幼圆" pitchFamily="49" charset="-122"/>
                <a:ea typeface="黑体" pitchFamily="2" charset="-122"/>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baseline="0">
                <a:solidFill>
                  <a:schemeClr val="tx1"/>
                </a:solidFill>
                <a:latin typeface="幼圆" pitchFamily="49" charset="-122"/>
                <a:ea typeface="黑体" pitchFamily="2" charset="-122"/>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baseline="0">
                <a:solidFill>
                  <a:schemeClr val="tx1"/>
                </a:solidFill>
                <a:latin typeface="幼圆" pitchFamily="49" charset="-122"/>
                <a:ea typeface="黑体" pitchFamily="2" charset="-122"/>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pPr marL="0" indent="0">
              <a:buNone/>
            </a:pPr>
            <a:r>
              <a:rPr lang="en-US" altLang="zh-CN" sz="1800" b="1" dirty="0">
                <a:solidFill>
                  <a:srgbClr val="0000FF"/>
                </a:solidFill>
                <a:effectLst/>
                <a:latin typeface="Arial" panose="020B0604020202090204" pitchFamily="34" charset="0"/>
              </a:rPr>
              <a:t>__global__ void </a:t>
            </a:r>
            <a:r>
              <a:rPr lang="en-US" altLang="zh-CN" sz="1800" b="1" dirty="0">
                <a:solidFill>
                  <a:srgbClr val="000000"/>
                </a:solidFill>
                <a:effectLst/>
                <a:latin typeface="Arial" panose="020B0604020202090204" pitchFamily="34" charset="0"/>
              </a:rPr>
              <a:t>reduce0(</a:t>
            </a:r>
            <a:r>
              <a:rPr lang="en-US" altLang="zh-CN" sz="1800" b="1" dirty="0">
                <a:solidFill>
                  <a:srgbClr val="0000FF"/>
                </a:solidFill>
                <a:effectLst/>
                <a:latin typeface="Arial" panose="020B0604020202090204" pitchFamily="34" charset="0"/>
              </a:rPr>
              <a:t>int </a:t>
            </a:r>
            <a:r>
              <a:rPr lang="en-US" altLang="zh-CN" sz="1800" b="1" dirty="0">
                <a:solidFill>
                  <a:srgbClr val="000000"/>
                </a:solidFill>
                <a:effectLst/>
                <a:latin typeface="Arial" panose="020B0604020202090204" pitchFamily="34" charset="0"/>
              </a:rPr>
              <a:t>*</a:t>
            </a:r>
            <a:r>
              <a:rPr lang="en-US" altLang="zh-CN" sz="1800" b="1" dirty="0" err="1">
                <a:solidFill>
                  <a:srgbClr val="000000"/>
                </a:solidFill>
                <a:effectLst/>
                <a:latin typeface="Arial" panose="020B0604020202090204" pitchFamily="34" charset="0"/>
              </a:rPr>
              <a:t>g_idata</a:t>
            </a:r>
            <a:r>
              <a:rPr lang="en-US" altLang="zh-CN" sz="1800" b="1" dirty="0">
                <a:solidFill>
                  <a:srgbClr val="000000"/>
                </a:solidFill>
                <a:effectLst/>
                <a:latin typeface="Arial" panose="020B0604020202090204" pitchFamily="34" charset="0"/>
              </a:rPr>
              <a:t>, </a:t>
            </a:r>
            <a:r>
              <a:rPr lang="en-US" altLang="zh-CN" sz="1800" b="1" dirty="0">
                <a:solidFill>
                  <a:srgbClr val="0000FF"/>
                </a:solidFill>
                <a:effectLst/>
                <a:latin typeface="Arial" panose="020B0604020202090204" pitchFamily="34" charset="0"/>
              </a:rPr>
              <a:t>int </a:t>
            </a:r>
            <a:r>
              <a:rPr lang="en-US" altLang="zh-CN" sz="1800" b="1" dirty="0">
                <a:solidFill>
                  <a:srgbClr val="000000"/>
                </a:solidFill>
                <a:effectLst/>
                <a:latin typeface="Arial" panose="020B0604020202090204" pitchFamily="34" charset="0"/>
              </a:rPr>
              <a:t>*</a:t>
            </a:r>
            <a:r>
              <a:rPr lang="en-US" altLang="zh-CN" sz="1800" b="1" dirty="0" err="1">
                <a:solidFill>
                  <a:srgbClr val="000000"/>
                </a:solidFill>
                <a:effectLst/>
                <a:latin typeface="Arial" panose="020B0604020202090204" pitchFamily="34" charset="0"/>
              </a:rPr>
              <a:t>g_odata</a:t>
            </a:r>
            <a:r>
              <a:rPr lang="en-US" altLang="zh-CN" sz="1800" b="1" dirty="0">
                <a:solidFill>
                  <a:srgbClr val="000000"/>
                </a:solidFill>
                <a:effectLst/>
                <a:latin typeface="Arial" panose="020B0604020202090204" pitchFamily="34" charset="0"/>
              </a:rPr>
              <a:t>) { </a:t>
            </a:r>
            <a:endParaRPr lang="en-US" altLang="zh-CN" dirty="0"/>
          </a:p>
          <a:p>
            <a:pPr marL="0" indent="0">
              <a:buNone/>
            </a:pPr>
            <a:r>
              <a:rPr lang="en-US" altLang="zh-CN" sz="1800" b="1" dirty="0">
                <a:solidFill>
                  <a:srgbClr val="0000FF"/>
                </a:solidFill>
                <a:effectLst/>
                <a:latin typeface="Arial" panose="020B0604020202090204" pitchFamily="34" charset="0"/>
              </a:rPr>
              <a:t>     extern __shared__ int </a:t>
            </a:r>
            <a:r>
              <a:rPr lang="en-US" altLang="zh-CN" sz="1800" b="1" dirty="0" err="1">
                <a:solidFill>
                  <a:srgbClr val="000000"/>
                </a:solidFill>
                <a:effectLst/>
                <a:latin typeface="Arial" panose="020B0604020202090204" pitchFamily="34" charset="0"/>
              </a:rPr>
              <a:t>sdata</a:t>
            </a:r>
            <a:r>
              <a:rPr lang="en-US" altLang="zh-CN" sz="1800" b="1" dirty="0">
                <a:solidFill>
                  <a:srgbClr val="000000"/>
                </a:solidFill>
                <a:effectLst/>
                <a:latin typeface="Arial" panose="020B0604020202090204" pitchFamily="34" charset="0"/>
              </a:rPr>
              <a:t>[]; </a:t>
            </a:r>
            <a:endParaRPr lang="en-US" altLang="zh-CN" sz="1800" b="1" dirty="0">
              <a:solidFill>
                <a:srgbClr val="000000"/>
              </a:solidFill>
              <a:effectLst/>
              <a:latin typeface="Arial" panose="020B0604020202090204" pitchFamily="34" charset="0"/>
            </a:endParaRPr>
          </a:p>
          <a:p>
            <a:pPr marL="0" indent="0">
              <a:buNone/>
            </a:pPr>
            <a:r>
              <a:rPr lang="en-US" altLang="zh-CN" sz="1800" b="1" dirty="0">
                <a:solidFill>
                  <a:srgbClr val="000000"/>
                </a:solidFill>
                <a:effectLst/>
                <a:latin typeface="Arial" panose="020B0604020202090204" pitchFamily="34" charset="0"/>
              </a:rPr>
              <a:t>     </a:t>
            </a:r>
            <a:r>
              <a:rPr lang="en-US" altLang="zh-CN" sz="1800" b="1" dirty="0">
                <a:solidFill>
                  <a:srgbClr val="808080"/>
                </a:solidFill>
                <a:effectLst/>
                <a:latin typeface="Arial" panose="020B0604020202090204" pitchFamily="34" charset="0"/>
              </a:rPr>
              <a:t>// each thread loads one element from global to shared mem </a:t>
            </a:r>
            <a:endParaRPr lang="en-US" altLang="zh-CN" sz="1800" b="1" dirty="0">
              <a:solidFill>
                <a:srgbClr val="808080"/>
              </a:solidFill>
              <a:effectLst/>
              <a:latin typeface="Arial" panose="020B0604020202090204" pitchFamily="34" charset="0"/>
            </a:endParaRPr>
          </a:p>
          <a:p>
            <a:pPr marL="0" indent="0">
              <a:buNone/>
            </a:pPr>
            <a:r>
              <a:rPr lang="en-US" altLang="zh-CN" sz="1800" b="1" dirty="0">
                <a:solidFill>
                  <a:srgbClr val="808080"/>
                </a:solidFill>
                <a:effectLst/>
                <a:latin typeface="Arial" panose="020B0604020202090204" pitchFamily="34" charset="0"/>
              </a:rPr>
              <a:t>     </a:t>
            </a:r>
            <a:r>
              <a:rPr lang="en-US" altLang="zh-CN" sz="1800" b="1" dirty="0">
                <a:solidFill>
                  <a:srgbClr val="0000FF"/>
                </a:solidFill>
                <a:effectLst/>
                <a:latin typeface="Arial" panose="020B0604020202090204" pitchFamily="34" charset="0"/>
              </a:rPr>
              <a:t>unsigned int </a:t>
            </a:r>
            <a:r>
              <a:rPr lang="en-US" altLang="zh-CN" sz="1800" b="1" dirty="0" err="1">
                <a:solidFill>
                  <a:srgbClr val="000000"/>
                </a:solidFill>
                <a:effectLst/>
                <a:latin typeface="Arial" panose="020B0604020202090204" pitchFamily="34" charset="0"/>
              </a:rPr>
              <a:t>tid</a:t>
            </a:r>
            <a:r>
              <a:rPr lang="en-US" altLang="zh-CN" sz="1800" b="1" dirty="0">
                <a:solidFill>
                  <a:srgbClr val="000000"/>
                </a:solidFill>
                <a:effectLst/>
                <a:latin typeface="Arial" panose="020B0604020202090204" pitchFamily="34" charset="0"/>
              </a:rPr>
              <a:t> = </a:t>
            </a:r>
            <a:r>
              <a:rPr lang="en-US" altLang="zh-CN" sz="1800" b="1" dirty="0" err="1">
                <a:solidFill>
                  <a:srgbClr val="0000FF"/>
                </a:solidFill>
                <a:effectLst/>
                <a:latin typeface="Arial" panose="020B0604020202090204" pitchFamily="34" charset="0"/>
              </a:rPr>
              <a:t>threadIdx.x</a:t>
            </a:r>
            <a:r>
              <a:rPr lang="en-US" altLang="zh-CN" sz="1800" b="1" dirty="0">
                <a:solidFill>
                  <a:srgbClr val="000000"/>
                </a:solidFill>
                <a:effectLst/>
                <a:latin typeface="Arial" panose="020B0604020202090204" pitchFamily="34" charset="0"/>
              </a:rPr>
              <a:t>; </a:t>
            </a:r>
            <a:endParaRPr lang="en-US" altLang="zh-CN" dirty="0"/>
          </a:p>
          <a:p>
            <a:pPr marL="0" indent="0">
              <a:buNone/>
            </a:pPr>
            <a:r>
              <a:rPr lang="en-US" altLang="zh-CN" sz="1800" b="1" dirty="0">
                <a:solidFill>
                  <a:srgbClr val="0000FF"/>
                </a:solidFill>
                <a:effectLst/>
                <a:latin typeface="Arial" panose="020B0604020202090204" pitchFamily="34" charset="0"/>
              </a:rPr>
              <a:t>     unsigned int </a:t>
            </a:r>
            <a:r>
              <a:rPr lang="en-US" altLang="zh-CN" sz="1800" b="1" dirty="0" err="1">
                <a:solidFill>
                  <a:srgbClr val="0000FF"/>
                </a:solidFill>
                <a:effectLst/>
                <a:latin typeface="Arial" panose="020B0604020202090204" pitchFamily="34" charset="0"/>
              </a:rPr>
              <a:t>i</a:t>
            </a:r>
            <a:r>
              <a:rPr lang="en-US" altLang="zh-CN" sz="1800" b="1" dirty="0">
                <a:solidFill>
                  <a:srgbClr val="0000FF"/>
                </a:solidFill>
                <a:effectLst/>
                <a:latin typeface="Arial" panose="020B0604020202090204" pitchFamily="34" charset="0"/>
              </a:rPr>
              <a:t> </a:t>
            </a:r>
            <a:r>
              <a:rPr lang="en-US" altLang="zh-CN" sz="1800" b="1" dirty="0">
                <a:solidFill>
                  <a:srgbClr val="000000"/>
                </a:solidFill>
                <a:effectLst/>
                <a:latin typeface="Arial" panose="020B0604020202090204" pitchFamily="34" charset="0"/>
              </a:rPr>
              <a:t>= </a:t>
            </a:r>
            <a:r>
              <a:rPr lang="en-US" altLang="zh-CN" sz="1800" b="1" dirty="0" err="1">
                <a:solidFill>
                  <a:srgbClr val="0000FF"/>
                </a:solidFill>
                <a:effectLst/>
                <a:latin typeface="Arial" panose="020B0604020202090204" pitchFamily="34" charset="0"/>
              </a:rPr>
              <a:t>blockIdx.x</a:t>
            </a:r>
            <a:r>
              <a:rPr lang="en-US" altLang="zh-CN" sz="1800" b="1" dirty="0">
                <a:solidFill>
                  <a:srgbClr val="000000"/>
                </a:solidFill>
                <a:effectLst/>
                <a:latin typeface="Arial" panose="020B0604020202090204" pitchFamily="34" charset="0"/>
              </a:rPr>
              <a:t>*</a:t>
            </a:r>
            <a:r>
              <a:rPr lang="en-US" altLang="zh-CN" sz="1800" b="1" dirty="0" err="1">
                <a:solidFill>
                  <a:srgbClr val="0000FF"/>
                </a:solidFill>
                <a:effectLst/>
                <a:latin typeface="Arial" panose="020B0604020202090204" pitchFamily="34" charset="0"/>
              </a:rPr>
              <a:t>blockDim.x</a:t>
            </a:r>
            <a:r>
              <a:rPr lang="en-US" altLang="zh-CN" sz="1800" b="1" dirty="0">
                <a:solidFill>
                  <a:srgbClr val="0000FF"/>
                </a:solidFill>
                <a:effectLst/>
                <a:latin typeface="Arial" panose="020B0604020202090204" pitchFamily="34" charset="0"/>
              </a:rPr>
              <a:t> </a:t>
            </a:r>
            <a:r>
              <a:rPr lang="en-US" altLang="zh-CN" sz="1800" b="1" dirty="0">
                <a:solidFill>
                  <a:srgbClr val="000000"/>
                </a:solidFill>
                <a:effectLst/>
                <a:latin typeface="Arial" panose="020B0604020202090204" pitchFamily="34" charset="0"/>
              </a:rPr>
              <a:t>+ </a:t>
            </a:r>
            <a:r>
              <a:rPr lang="en-US" altLang="zh-CN" sz="1800" b="1" dirty="0" err="1">
                <a:solidFill>
                  <a:srgbClr val="0000FF"/>
                </a:solidFill>
                <a:effectLst/>
                <a:latin typeface="Arial" panose="020B0604020202090204" pitchFamily="34" charset="0"/>
              </a:rPr>
              <a:t>threadIdx.x</a:t>
            </a:r>
            <a:r>
              <a:rPr lang="en-US" altLang="zh-CN" sz="1800" b="1" dirty="0">
                <a:solidFill>
                  <a:srgbClr val="000000"/>
                </a:solidFill>
                <a:effectLst/>
                <a:latin typeface="Arial" panose="020B0604020202090204" pitchFamily="34" charset="0"/>
              </a:rPr>
              <a:t>; </a:t>
            </a:r>
            <a:endParaRPr lang="en-US" altLang="zh-CN" dirty="0"/>
          </a:p>
          <a:p>
            <a:pPr marL="0" indent="0">
              <a:buNone/>
            </a:pPr>
            <a:r>
              <a:rPr lang="en-US" altLang="zh-CN" sz="1800" b="1" dirty="0" err="1">
                <a:solidFill>
                  <a:srgbClr val="000000"/>
                </a:solidFill>
                <a:effectLst/>
                <a:latin typeface="Arial" panose="020B0604020202090204" pitchFamily="34" charset="0"/>
              </a:rPr>
              <a:t>     sdata</a:t>
            </a:r>
            <a:r>
              <a:rPr lang="en-US" altLang="zh-CN" sz="1800" b="1" dirty="0">
                <a:solidFill>
                  <a:srgbClr val="000000"/>
                </a:solidFill>
                <a:effectLst/>
                <a:latin typeface="Arial" panose="020B0604020202090204" pitchFamily="34" charset="0"/>
              </a:rPr>
              <a:t>[</a:t>
            </a:r>
            <a:r>
              <a:rPr lang="en-US" altLang="zh-CN" sz="1800" b="1" dirty="0" err="1">
                <a:solidFill>
                  <a:srgbClr val="000000"/>
                </a:solidFill>
                <a:effectLst/>
                <a:latin typeface="Arial" panose="020B0604020202090204" pitchFamily="34" charset="0"/>
              </a:rPr>
              <a:t>tid</a:t>
            </a:r>
            <a:r>
              <a:rPr lang="en-US" altLang="zh-CN" sz="1800" b="1" dirty="0">
                <a:solidFill>
                  <a:srgbClr val="000000"/>
                </a:solidFill>
                <a:effectLst/>
                <a:latin typeface="Arial" panose="020B0604020202090204" pitchFamily="34" charset="0"/>
              </a:rPr>
              <a:t>] = </a:t>
            </a:r>
            <a:r>
              <a:rPr lang="en-US" altLang="zh-CN" sz="1800" b="1" dirty="0" err="1">
                <a:solidFill>
                  <a:srgbClr val="000000"/>
                </a:solidFill>
                <a:effectLst/>
                <a:latin typeface="Arial" panose="020B0604020202090204" pitchFamily="34" charset="0"/>
              </a:rPr>
              <a:t>g_idata</a:t>
            </a:r>
            <a:r>
              <a:rPr lang="en-US" altLang="zh-CN" sz="1800" b="1" dirty="0">
                <a:solidFill>
                  <a:srgbClr val="000000"/>
                </a:solidFill>
                <a:effectLst/>
                <a:latin typeface="Arial" panose="020B0604020202090204" pitchFamily="34" charset="0"/>
              </a:rPr>
              <a:t>[</a:t>
            </a:r>
            <a:r>
              <a:rPr lang="en-US" altLang="zh-CN" sz="1800" b="1" dirty="0" err="1">
                <a:solidFill>
                  <a:srgbClr val="000000"/>
                </a:solidFill>
                <a:effectLst/>
                <a:latin typeface="Arial" panose="020B0604020202090204" pitchFamily="34" charset="0"/>
              </a:rPr>
              <a:t>i</a:t>
            </a:r>
            <a:r>
              <a:rPr lang="en-US" altLang="zh-CN" sz="1800" b="1" dirty="0">
                <a:solidFill>
                  <a:srgbClr val="000000"/>
                </a:solidFill>
                <a:effectLst/>
                <a:latin typeface="Arial" panose="020B0604020202090204" pitchFamily="34" charset="0"/>
              </a:rPr>
              <a:t>]; </a:t>
            </a:r>
            <a:endParaRPr lang="en-US" altLang="zh-CN" dirty="0"/>
          </a:p>
          <a:p>
            <a:pPr marL="0" indent="0">
              <a:buNone/>
            </a:pPr>
            <a:r>
              <a:rPr lang="en-US" altLang="zh-CN" sz="1800" b="1" dirty="0">
                <a:solidFill>
                  <a:srgbClr val="0000FF"/>
                </a:solidFill>
                <a:effectLst/>
                <a:latin typeface="Arial" panose="020B0604020202090204" pitchFamily="34" charset="0"/>
              </a:rPr>
              <a:t>     __</a:t>
            </a:r>
            <a:r>
              <a:rPr lang="en-US" altLang="zh-CN" sz="1800" b="1" dirty="0" err="1">
                <a:solidFill>
                  <a:srgbClr val="0000FF"/>
                </a:solidFill>
                <a:effectLst/>
                <a:latin typeface="Arial" panose="020B0604020202090204" pitchFamily="34" charset="0"/>
              </a:rPr>
              <a:t>syncthreads</a:t>
            </a:r>
            <a:r>
              <a:rPr lang="en-US" altLang="zh-CN" sz="1800" b="1" dirty="0">
                <a:solidFill>
                  <a:srgbClr val="0000FF"/>
                </a:solidFill>
                <a:effectLst/>
                <a:latin typeface="Arial" panose="020B0604020202090204" pitchFamily="34" charset="0"/>
              </a:rPr>
              <a:t>()</a:t>
            </a:r>
            <a:r>
              <a:rPr lang="en-US" altLang="zh-CN" sz="1800" b="1" dirty="0">
                <a:solidFill>
                  <a:srgbClr val="000000"/>
                </a:solidFill>
                <a:effectLst/>
                <a:latin typeface="Arial" panose="020B0604020202090204" pitchFamily="34" charset="0"/>
              </a:rPr>
              <a:t>; </a:t>
            </a:r>
            <a:endParaRPr lang="en-US" altLang="zh-CN" dirty="0"/>
          </a:p>
          <a:p>
            <a:pPr marL="0" indent="0">
              <a:buNone/>
            </a:pPr>
            <a:r>
              <a:rPr lang="en-US" altLang="zh-CN" sz="1800" b="1" dirty="0">
                <a:solidFill>
                  <a:srgbClr val="808080"/>
                </a:solidFill>
                <a:effectLst/>
                <a:latin typeface="Arial" panose="020B0604020202090204" pitchFamily="34" charset="0"/>
              </a:rPr>
              <a:t>     // do reduction in shared mem </a:t>
            </a:r>
            <a:endParaRPr lang="en-US" altLang="zh-CN" dirty="0"/>
          </a:p>
          <a:p>
            <a:pPr marL="0" indent="0">
              <a:buNone/>
            </a:pPr>
            <a:r>
              <a:rPr lang="en-US" altLang="zh-CN" sz="1800" b="1" dirty="0">
                <a:solidFill>
                  <a:srgbClr val="0000FF"/>
                </a:solidFill>
                <a:effectLst/>
                <a:latin typeface="Arial" panose="020B0604020202090204" pitchFamily="34" charset="0"/>
              </a:rPr>
              <a:t>     for</a:t>
            </a:r>
            <a:r>
              <a:rPr lang="en-US" altLang="zh-CN" sz="1800" b="1" dirty="0">
                <a:solidFill>
                  <a:srgbClr val="000000"/>
                </a:solidFill>
                <a:effectLst/>
                <a:latin typeface="Arial" panose="020B0604020202090204" pitchFamily="34" charset="0"/>
              </a:rPr>
              <a:t>(</a:t>
            </a:r>
            <a:r>
              <a:rPr lang="en-US" altLang="zh-CN" sz="1800" b="1" dirty="0">
                <a:solidFill>
                  <a:srgbClr val="0000FF"/>
                </a:solidFill>
                <a:effectLst/>
                <a:latin typeface="Arial" panose="020B0604020202090204" pitchFamily="34" charset="0"/>
              </a:rPr>
              <a:t>unsigned int </a:t>
            </a:r>
            <a:r>
              <a:rPr lang="en-US" altLang="zh-CN" sz="1800" b="1" dirty="0">
                <a:solidFill>
                  <a:srgbClr val="000000"/>
                </a:solidFill>
                <a:effectLst/>
                <a:latin typeface="Arial" panose="020B0604020202090204" pitchFamily="34" charset="0"/>
              </a:rPr>
              <a:t>s=1; s &lt; </a:t>
            </a:r>
            <a:r>
              <a:rPr lang="en-US" altLang="zh-CN" sz="1800" b="1" dirty="0" err="1">
                <a:solidFill>
                  <a:srgbClr val="0000FF"/>
                </a:solidFill>
                <a:effectLst/>
                <a:latin typeface="Arial" panose="020B0604020202090204" pitchFamily="34" charset="0"/>
              </a:rPr>
              <a:t>blockDim.x</a:t>
            </a:r>
            <a:r>
              <a:rPr lang="en-US" altLang="zh-CN" sz="1800" b="1" dirty="0">
                <a:solidFill>
                  <a:srgbClr val="000000"/>
                </a:solidFill>
                <a:effectLst/>
                <a:latin typeface="Arial" panose="020B0604020202090204" pitchFamily="34" charset="0"/>
              </a:rPr>
              <a:t>; s *= 2) { </a:t>
            </a:r>
            <a:endParaRPr lang="en-US" altLang="zh-CN" dirty="0"/>
          </a:p>
          <a:p>
            <a:pPr marL="0" indent="0">
              <a:buNone/>
            </a:pPr>
            <a:r>
              <a:rPr lang="en-US" altLang="zh-CN" sz="1800" b="1" dirty="0">
                <a:solidFill>
                  <a:srgbClr val="0000FF"/>
                </a:solidFill>
                <a:effectLst/>
                <a:latin typeface="Arial" panose="020B0604020202090204" pitchFamily="34" charset="0"/>
              </a:rPr>
              <a:t>           if </a:t>
            </a:r>
            <a:r>
              <a:rPr lang="en-US" altLang="zh-CN" sz="1800" b="1" dirty="0">
                <a:solidFill>
                  <a:srgbClr val="000000"/>
                </a:solidFill>
                <a:effectLst/>
                <a:latin typeface="Arial" panose="020B0604020202090204" pitchFamily="34" charset="0"/>
              </a:rPr>
              <a:t>(</a:t>
            </a:r>
            <a:r>
              <a:rPr lang="en-US" altLang="zh-CN" sz="1800" b="1" dirty="0" err="1">
                <a:solidFill>
                  <a:srgbClr val="000000"/>
                </a:solidFill>
                <a:effectLst/>
                <a:latin typeface="Arial" panose="020B0604020202090204" pitchFamily="34" charset="0"/>
              </a:rPr>
              <a:t>tid</a:t>
            </a:r>
            <a:r>
              <a:rPr lang="en-US" altLang="zh-CN" sz="1800" b="1" dirty="0">
                <a:solidFill>
                  <a:srgbClr val="000000"/>
                </a:solidFill>
                <a:effectLst/>
                <a:latin typeface="Arial" panose="020B0604020202090204" pitchFamily="34" charset="0"/>
              </a:rPr>
              <a:t> % (2*s) == 0) { </a:t>
            </a:r>
            <a:endParaRPr lang="en-US" altLang="zh-CN" dirty="0"/>
          </a:p>
          <a:p>
            <a:pPr marL="0" indent="0">
              <a:buNone/>
            </a:pPr>
            <a:r>
              <a:rPr lang="en-US" altLang="zh-CN" sz="1800" b="1" dirty="0" err="1">
                <a:solidFill>
                  <a:srgbClr val="000000"/>
                </a:solidFill>
                <a:effectLst/>
                <a:latin typeface="Arial" panose="020B0604020202090204" pitchFamily="34" charset="0"/>
              </a:rPr>
              <a:t>                sdata</a:t>
            </a:r>
            <a:r>
              <a:rPr lang="en-US" altLang="zh-CN" sz="1800" b="1" dirty="0">
                <a:solidFill>
                  <a:srgbClr val="000000"/>
                </a:solidFill>
                <a:effectLst/>
                <a:latin typeface="Arial" panose="020B0604020202090204" pitchFamily="34" charset="0"/>
              </a:rPr>
              <a:t>[</a:t>
            </a:r>
            <a:r>
              <a:rPr lang="en-US" altLang="zh-CN" sz="1800" b="1" dirty="0" err="1">
                <a:solidFill>
                  <a:srgbClr val="000000"/>
                </a:solidFill>
                <a:effectLst/>
                <a:latin typeface="Arial" panose="020B0604020202090204" pitchFamily="34" charset="0"/>
              </a:rPr>
              <a:t>tid</a:t>
            </a:r>
            <a:r>
              <a:rPr lang="en-US" altLang="zh-CN" sz="1800" b="1" dirty="0">
                <a:solidFill>
                  <a:srgbClr val="000000"/>
                </a:solidFill>
                <a:effectLst/>
                <a:latin typeface="Arial" panose="020B0604020202090204" pitchFamily="34" charset="0"/>
              </a:rPr>
              <a:t>] += </a:t>
            </a:r>
            <a:r>
              <a:rPr lang="en-US" altLang="zh-CN" sz="1800" b="1" dirty="0" err="1">
                <a:solidFill>
                  <a:srgbClr val="000000"/>
                </a:solidFill>
                <a:effectLst/>
                <a:latin typeface="Arial" panose="020B0604020202090204" pitchFamily="34" charset="0"/>
              </a:rPr>
              <a:t>sdata</a:t>
            </a:r>
            <a:r>
              <a:rPr lang="en-US" altLang="zh-CN" sz="1800" b="1" dirty="0">
                <a:solidFill>
                  <a:srgbClr val="000000"/>
                </a:solidFill>
                <a:effectLst/>
                <a:latin typeface="Arial" panose="020B0604020202090204" pitchFamily="34" charset="0"/>
              </a:rPr>
              <a:t>[</a:t>
            </a:r>
            <a:r>
              <a:rPr lang="en-US" altLang="zh-CN" sz="1800" b="1" dirty="0" err="1">
                <a:solidFill>
                  <a:srgbClr val="000000"/>
                </a:solidFill>
                <a:effectLst/>
                <a:latin typeface="Arial" panose="020B0604020202090204" pitchFamily="34" charset="0"/>
              </a:rPr>
              <a:t>tid</a:t>
            </a:r>
            <a:r>
              <a:rPr lang="en-US" altLang="zh-CN" sz="1800" b="1" dirty="0">
                <a:solidFill>
                  <a:srgbClr val="000000"/>
                </a:solidFill>
                <a:effectLst/>
                <a:latin typeface="Arial" panose="020B0604020202090204" pitchFamily="34" charset="0"/>
              </a:rPr>
              <a:t> + s]; </a:t>
            </a:r>
            <a:endParaRPr lang="en-US" altLang="zh-CN" dirty="0"/>
          </a:p>
          <a:p>
            <a:pPr marL="0" indent="0">
              <a:buNone/>
            </a:pPr>
            <a:r>
              <a:rPr lang="en-US" altLang="zh-CN" sz="1800" b="1" dirty="0">
                <a:solidFill>
                  <a:srgbClr val="000000"/>
                </a:solidFill>
                <a:effectLst/>
                <a:latin typeface="Arial" panose="020B0604020202090204" pitchFamily="34" charset="0"/>
              </a:rPr>
              <a:t>           } </a:t>
            </a:r>
            <a:endParaRPr lang="en-US" altLang="zh-CN" dirty="0"/>
          </a:p>
          <a:p>
            <a:pPr marL="0" indent="0">
              <a:buNone/>
            </a:pPr>
            <a:r>
              <a:rPr lang="en-US" altLang="zh-CN" sz="1800" b="1" dirty="0">
                <a:solidFill>
                  <a:srgbClr val="0000FF"/>
                </a:solidFill>
                <a:effectLst/>
                <a:latin typeface="Arial" panose="020B0604020202090204" pitchFamily="34" charset="0"/>
              </a:rPr>
              <a:t>           __</a:t>
            </a:r>
            <a:r>
              <a:rPr lang="en-US" altLang="zh-CN" sz="1800" b="1" dirty="0" err="1">
                <a:solidFill>
                  <a:srgbClr val="0000FF"/>
                </a:solidFill>
                <a:effectLst/>
                <a:latin typeface="Arial" panose="020B0604020202090204" pitchFamily="34" charset="0"/>
              </a:rPr>
              <a:t>syncthreads</a:t>
            </a:r>
            <a:r>
              <a:rPr lang="en-US" altLang="zh-CN" sz="1800" b="1" dirty="0">
                <a:solidFill>
                  <a:srgbClr val="0000FF"/>
                </a:solidFill>
                <a:effectLst/>
                <a:latin typeface="Arial" panose="020B0604020202090204" pitchFamily="34" charset="0"/>
              </a:rPr>
              <a:t>()</a:t>
            </a:r>
            <a:r>
              <a:rPr lang="en-US" altLang="zh-CN" sz="1800" b="1" dirty="0">
                <a:solidFill>
                  <a:srgbClr val="000000"/>
                </a:solidFill>
                <a:effectLst/>
                <a:latin typeface="Arial" panose="020B0604020202090204" pitchFamily="34" charset="0"/>
              </a:rPr>
              <a:t>; </a:t>
            </a:r>
            <a:endParaRPr lang="en-US" altLang="zh-CN" dirty="0"/>
          </a:p>
          <a:p>
            <a:pPr marL="0" indent="0">
              <a:buNone/>
            </a:pPr>
            <a:r>
              <a:rPr lang="en-US" altLang="zh-CN" sz="1800" b="1" dirty="0">
                <a:solidFill>
                  <a:srgbClr val="000000"/>
                </a:solidFill>
                <a:effectLst/>
                <a:latin typeface="Arial" panose="020B0604020202090204" pitchFamily="34" charset="0"/>
              </a:rPr>
              <a:t>     } </a:t>
            </a:r>
            <a:endParaRPr lang="en-US" altLang="zh-CN" dirty="0"/>
          </a:p>
          <a:p>
            <a:pPr marL="0" indent="0">
              <a:buNone/>
            </a:pPr>
            <a:r>
              <a:rPr lang="en-US" altLang="zh-CN" sz="1800" b="1" dirty="0">
                <a:solidFill>
                  <a:srgbClr val="808080"/>
                </a:solidFill>
                <a:effectLst/>
                <a:latin typeface="Arial" panose="020B0604020202090204" pitchFamily="34" charset="0"/>
              </a:rPr>
              <a:t>     // write result for this block to global mem </a:t>
            </a:r>
            <a:endParaRPr lang="en-US" altLang="zh-CN" sz="1800" b="1" dirty="0">
              <a:solidFill>
                <a:srgbClr val="808080"/>
              </a:solidFill>
              <a:effectLst/>
              <a:latin typeface="Arial" panose="020B0604020202090204" pitchFamily="34" charset="0"/>
            </a:endParaRPr>
          </a:p>
          <a:p>
            <a:pPr marL="0" indent="0">
              <a:buNone/>
            </a:pPr>
            <a:r>
              <a:rPr lang="en-US" altLang="zh-CN" sz="1800" b="1" dirty="0">
                <a:solidFill>
                  <a:srgbClr val="808080"/>
                </a:solidFill>
                <a:effectLst/>
                <a:latin typeface="Arial" panose="020B0604020202090204" pitchFamily="34" charset="0"/>
              </a:rPr>
              <a:t>     </a:t>
            </a:r>
            <a:r>
              <a:rPr lang="en-US" altLang="zh-CN" sz="1800" b="1" dirty="0">
                <a:solidFill>
                  <a:srgbClr val="0000FF"/>
                </a:solidFill>
                <a:effectLst/>
                <a:latin typeface="Arial" panose="020B0604020202090204" pitchFamily="34" charset="0"/>
              </a:rPr>
              <a:t>if </a:t>
            </a:r>
            <a:r>
              <a:rPr lang="en-US" altLang="zh-CN" sz="1800" b="1" dirty="0">
                <a:solidFill>
                  <a:srgbClr val="000000"/>
                </a:solidFill>
                <a:effectLst/>
                <a:latin typeface="Arial" panose="020B0604020202090204" pitchFamily="34" charset="0"/>
              </a:rPr>
              <a:t>(</a:t>
            </a:r>
            <a:r>
              <a:rPr lang="en-US" altLang="zh-CN" sz="1800" b="1" dirty="0" err="1">
                <a:solidFill>
                  <a:srgbClr val="000000"/>
                </a:solidFill>
                <a:effectLst/>
                <a:latin typeface="Arial" panose="020B0604020202090204" pitchFamily="34" charset="0"/>
              </a:rPr>
              <a:t>tid</a:t>
            </a:r>
            <a:r>
              <a:rPr lang="en-US" altLang="zh-CN" sz="1800" b="1" dirty="0">
                <a:solidFill>
                  <a:srgbClr val="000000"/>
                </a:solidFill>
                <a:effectLst/>
                <a:latin typeface="Arial" panose="020B0604020202090204" pitchFamily="34" charset="0"/>
              </a:rPr>
              <a:t> == 0) </a:t>
            </a:r>
            <a:r>
              <a:rPr lang="en-US" altLang="zh-CN" sz="1800" b="1" dirty="0" err="1">
                <a:solidFill>
                  <a:srgbClr val="000000"/>
                </a:solidFill>
                <a:effectLst/>
                <a:latin typeface="Arial" panose="020B0604020202090204" pitchFamily="34" charset="0"/>
              </a:rPr>
              <a:t>g_odata</a:t>
            </a:r>
            <a:r>
              <a:rPr lang="en-US" altLang="zh-CN" sz="1800" b="1" dirty="0">
                <a:solidFill>
                  <a:srgbClr val="000000"/>
                </a:solidFill>
                <a:effectLst/>
                <a:latin typeface="Arial" panose="020B0604020202090204" pitchFamily="34" charset="0"/>
              </a:rPr>
              <a:t>[</a:t>
            </a:r>
            <a:r>
              <a:rPr lang="en-US" altLang="zh-CN" sz="1800" b="1" dirty="0" err="1">
                <a:solidFill>
                  <a:srgbClr val="0000FF"/>
                </a:solidFill>
                <a:effectLst/>
                <a:latin typeface="Arial" panose="020B0604020202090204" pitchFamily="34" charset="0"/>
              </a:rPr>
              <a:t>blockIdx.x</a:t>
            </a:r>
            <a:r>
              <a:rPr lang="en-US" altLang="zh-CN" sz="1800" b="1" dirty="0">
                <a:solidFill>
                  <a:srgbClr val="000000"/>
                </a:solidFill>
                <a:effectLst/>
                <a:latin typeface="Arial" panose="020B0604020202090204" pitchFamily="34" charset="0"/>
              </a:rPr>
              <a:t>] = </a:t>
            </a:r>
            <a:r>
              <a:rPr lang="en-US" altLang="zh-CN" sz="1800" b="1" dirty="0" err="1">
                <a:solidFill>
                  <a:srgbClr val="000000"/>
                </a:solidFill>
                <a:effectLst/>
                <a:latin typeface="Arial" panose="020B0604020202090204" pitchFamily="34" charset="0"/>
              </a:rPr>
              <a:t>sdata</a:t>
            </a:r>
            <a:r>
              <a:rPr lang="en-US" altLang="zh-CN" sz="1800" b="1" dirty="0">
                <a:solidFill>
                  <a:srgbClr val="000000"/>
                </a:solidFill>
                <a:effectLst/>
                <a:latin typeface="Arial" panose="020B0604020202090204" pitchFamily="34" charset="0"/>
              </a:rPr>
              <a:t>[0]; </a:t>
            </a:r>
            <a:endParaRPr lang="en-US" altLang="zh-CN" dirty="0"/>
          </a:p>
          <a:p>
            <a:pPr marL="0" indent="0">
              <a:buNone/>
            </a:pPr>
            <a:r>
              <a:rPr lang="en-US" altLang="zh-CN" sz="1800" b="1" dirty="0">
                <a:solidFill>
                  <a:srgbClr val="000000"/>
                </a:solidFill>
                <a:effectLst/>
                <a:latin typeface="Arial" panose="020B0604020202090204" pitchFamily="34" charset="0"/>
              </a:rPr>
              <a:t>}</a:t>
            </a:r>
            <a:endParaRPr lang="zh-CN" altLang="en-US" sz="2800" dirty="0">
              <a:latin typeface="黑体" pitchFamily="2" charset="-122"/>
              <a:ea typeface="黑体" pitchFamily="2" charset="-122"/>
            </a:endParaRPr>
          </a:p>
        </p:txBody>
      </p:sp>
      <p:pic>
        <p:nvPicPr>
          <p:cNvPr id="4" name="图片 3"/>
          <p:cNvPicPr>
            <a:picLocks noChangeAspect="1"/>
          </p:cNvPicPr>
          <p:nvPr/>
        </p:nvPicPr>
        <p:blipFill>
          <a:blip r:embed="rId1"/>
          <a:stretch>
            <a:fillRect/>
          </a:stretch>
        </p:blipFill>
        <p:spPr>
          <a:xfrm>
            <a:off x="6861810" y="1884045"/>
            <a:ext cx="5330190" cy="308991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a:t>Interleaved Addressing</a:t>
            </a:r>
            <a:endParaRPr lang="en-US" altLang="zh-CN"/>
          </a:p>
        </p:txBody>
      </p:sp>
      <p:pic>
        <p:nvPicPr>
          <p:cNvPr id="3" name="图片 2"/>
          <p:cNvPicPr>
            <a:picLocks noChangeAspect="1"/>
          </p:cNvPicPr>
          <p:nvPr/>
        </p:nvPicPr>
        <p:blipFill>
          <a:blip r:embed="rId1"/>
          <a:stretch>
            <a:fillRect/>
          </a:stretch>
        </p:blipFill>
        <p:spPr>
          <a:xfrm>
            <a:off x="1684655" y="748014"/>
            <a:ext cx="5638800" cy="3719293"/>
          </a:xfrm>
          <a:prstGeom prst="rect">
            <a:avLst/>
          </a:prstGeom>
        </p:spPr>
      </p:pic>
      <p:pic>
        <p:nvPicPr>
          <p:cNvPr id="5" name="图片 4"/>
          <p:cNvPicPr>
            <a:picLocks noChangeAspect="1"/>
          </p:cNvPicPr>
          <p:nvPr/>
        </p:nvPicPr>
        <p:blipFill>
          <a:blip r:embed="rId2"/>
          <a:stretch>
            <a:fillRect/>
          </a:stretch>
        </p:blipFill>
        <p:spPr>
          <a:xfrm>
            <a:off x="3284855" y="4419231"/>
            <a:ext cx="5181600" cy="1900923"/>
          </a:xfrm>
          <a:prstGeom prst="rect">
            <a:avLst/>
          </a:prstGeom>
        </p:spPr>
      </p:pic>
      <p:sp>
        <p:nvSpPr>
          <p:cNvPr id="9" name="箭头: 右弧形 8"/>
          <p:cNvSpPr/>
          <p:nvPr/>
        </p:nvSpPr>
        <p:spPr>
          <a:xfrm>
            <a:off x="7780655" y="3006610"/>
            <a:ext cx="1219200" cy="2219341"/>
          </a:xfrm>
          <a:prstGeom prst="curvedLeftArrow">
            <a:avLst/>
          </a:prstGeom>
          <a:gradFill>
            <a:lin ang="5400000" scaled="0"/>
          </a:gradFill>
          <a:effectLst>
            <a:outerShdw sx="1000" sy="1000" rotWithShape="0">
              <a:srgbClr val="000000"/>
            </a:outerShdw>
          </a:effectLst>
          <a:scene3d>
            <a:camera prst="isometricOffAxis2Left">
              <a:rot lat="0" lon="0" rev="0"/>
            </a:camera>
            <a:lightRig rig="threePt" dir="t">
              <a:rot lat="0" lon="0" rev="0"/>
            </a:lightRig>
          </a:scene3d>
          <a:sp3d extrusionH="430530" prstMaterial="metal">
            <a:bevelT w="13970" h="13970" prst="angle"/>
            <a:bevelB w="13970" h="13970" prst="angle"/>
            <a:extrusionClr>
              <a:srgbClr val="7030A0"/>
            </a:extrusionClr>
          </a:sp3d>
        </p:spPr>
        <p:style>
          <a:lnRef idx="0">
            <a:schemeClr val="accent4"/>
          </a:lnRef>
          <a:fillRef idx="3">
            <a:schemeClr val="accent4"/>
          </a:fillRef>
          <a:effectRef idx="3">
            <a:schemeClr val="accent4"/>
          </a:effectRef>
          <a:fontRef idx="minor">
            <a:schemeClr val="lt1"/>
          </a:fontRef>
        </p:style>
        <p:txBody>
          <a:bodyPr rtlCol="0" anchor="ctr">
            <a:flatTx/>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prstClr val="black"/>
              </a:solidFill>
              <a:effectLst/>
              <a:uLnTx/>
              <a:uFillTx/>
              <a:latin typeface="Arial" panose="020B0604020202090204"/>
              <a:ea typeface="+mn-ea"/>
              <a:cs typeface="+mn-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a:t>Sequential Addressing</a:t>
            </a:r>
            <a:endParaRPr lang="en-US" altLang="zh-CN"/>
          </a:p>
        </p:txBody>
      </p:sp>
      <p:pic>
        <p:nvPicPr>
          <p:cNvPr id="3" name="图片 2"/>
          <p:cNvPicPr>
            <a:picLocks noChangeAspect="1"/>
          </p:cNvPicPr>
          <p:nvPr/>
        </p:nvPicPr>
        <p:blipFill>
          <a:blip r:embed="rId1"/>
          <a:stretch>
            <a:fillRect/>
          </a:stretch>
        </p:blipFill>
        <p:spPr>
          <a:xfrm>
            <a:off x="419100" y="818515"/>
            <a:ext cx="5257800" cy="1976989"/>
          </a:xfrm>
          <a:prstGeom prst="rect">
            <a:avLst/>
          </a:prstGeom>
        </p:spPr>
      </p:pic>
      <p:pic>
        <p:nvPicPr>
          <p:cNvPr id="8" name="图片 7"/>
          <p:cNvPicPr>
            <a:picLocks noChangeAspect="1"/>
          </p:cNvPicPr>
          <p:nvPr/>
        </p:nvPicPr>
        <p:blipFill>
          <a:blip r:embed="rId2"/>
          <a:stretch>
            <a:fillRect/>
          </a:stretch>
        </p:blipFill>
        <p:spPr>
          <a:xfrm>
            <a:off x="571500" y="2571115"/>
            <a:ext cx="5324514" cy="3481413"/>
          </a:xfrm>
          <a:prstGeom prst="rect">
            <a:avLst/>
          </a:prstGeom>
        </p:spPr>
      </p:pic>
      <p:pic>
        <p:nvPicPr>
          <p:cNvPr id="10" name="图片 9"/>
          <p:cNvPicPr>
            <a:picLocks noChangeAspect="1"/>
          </p:cNvPicPr>
          <p:nvPr/>
        </p:nvPicPr>
        <p:blipFill>
          <a:blip r:embed="rId3"/>
          <a:stretch>
            <a:fillRect/>
          </a:stretch>
        </p:blipFill>
        <p:spPr>
          <a:xfrm>
            <a:off x="6102985" y="1219200"/>
            <a:ext cx="5621655" cy="382968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a:t>First Add During Load</a:t>
            </a:r>
            <a:endParaRPr lang="en-US" altLang="zh-CN"/>
          </a:p>
        </p:txBody>
      </p:sp>
      <p:pic>
        <p:nvPicPr>
          <p:cNvPr id="9" name="图片 8"/>
          <p:cNvPicPr>
            <a:picLocks noChangeAspect="1"/>
          </p:cNvPicPr>
          <p:nvPr/>
        </p:nvPicPr>
        <p:blipFill>
          <a:blip r:embed="rId1"/>
          <a:stretch>
            <a:fillRect/>
          </a:stretch>
        </p:blipFill>
        <p:spPr>
          <a:xfrm>
            <a:off x="2381250" y="899160"/>
            <a:ext cx="7082155" cy="4596765"/>
          </a:xfrm>
          <a:prstGeom prst="rect">
            <a:avLst/>
          </a:prstGeom>
        </p:spPr>
      </p:pic>
      <p:sp>
        <p:nvSpPr>
          <p:cNvPr id="3" name="文本框 2"/>
          <p:cNvSpPr txBox="1"/>
          <p:nvPr/>
        </p:nvSpPr>
        <p:spPr>
          <a:xfrm>
            <a:off x="2807970" y="5495925"/>
            <a:ext cx="5851525" cy="521970"/>
          </a:xfrm>
          <a:prstGeom prst="rect">
            <a:avLst/>
          </a:prstGeom>
          <a:noFill/>
        </p:spPr>
        <p:txBody>
          <a:bodyPr wrap="square" rtlCol="0">
            <a:spAutoFit/>
          </a:bodyPr>
          <a:lstStyle/>
          <a:p>
            <a:r>
              <a:rPr lang="en-US" altLang="zh-CN" sz="2800" dirty="0" err="1"/>
              <a:t>NumEachBlock</a:t>
            </a:r>
            <a:r>
              <a:rPr lang="en-US" altLang="zh-CN" sz="2800" dirty="0"/>
              <a:t>    256 </a:t>
            </a:r>
            <a:r>
              <a:rPr lang="en-US" altLang="zh-CN" sz="2800" dirty="0">
                <a:sym typeface="Wingdings" panose="05000000000000000000" pitchFamily="2" charset="2"/>
              </a:rPr>
              <a:t> 512</a:t>
            </a:r>
            <a:r>
              <a:rPr lang="en-US" altLang="zh-CN" sz="2800" dirty="0"/>
              <a:t> </a:t>
            </a:r>
            <a:endParaRPr lang="en-US" altLang="zh-CN" sz="28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a:t>Unrolling the Last Warp</a:t>
            </a:r>
            <a:endParaRPr lang="en-US" altLang="zh-CN"/>
          </a:p>
        </p:txBody>
      </p:sp>
      <p:sp>
        <p:nvSpPr>
          <p:cNvPr id="7" name="内容占位符 6"/>
          <p:cNvSpPr>
            <a:spLocks noGrp="1"/>
          </p:cNvSpPr>
          <p:nvPr/>
        </p:nvSpPr>
        <p:spPr>
          <a:xfrm>
            <a:off x="457200" y="1008380"/>
            <a:ext cx="11320145" cy="4840605"/>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90204" pitchFamily="34" charset="0"/>
              <a:buChar char="•"/>
              <a:defRPr sz="3200" kern="1200" baseline="0">
                <a:solidFill>
                  <a:schemeClr val="tx1"/>
                </a:solidFill>
                <a:latin typeface="幼圆" pitchFamily="49" charset="-122"/>
                <a:ea typeface="黑体" pitchFamily="2" charset="-122"/>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baseline="0">
                <a:solidFill>
                  <a:schemeClr val="tx1"/>
                </a:solidFill>
                <a:latin typeface="华文隶书" pitchFamily="2" charset="-122"/>
                <a:ea typeface="黑体" pitchFamily="2" charset="-122"/>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baseline="0">
                <a:solidFill>
                  <a:schemeClr val="tx1"/>
                </a:solidFill>
                <a:latin typeface="幼圆" pitchFamily="49" charset="-122"/>
                <a:ea typeface="黑体" pitchFamily="2" charset="-122"/>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baseline="0">
                <a:solidFill>
                  <a:schemeClr val="tx1"/>
                </a:solidFill>
                <a:latin typeface="幼圆" pitchFamily="49" charset="-122"/>
                <a:ea typeface="黑体" pitchFamily="2" charset="-122"/>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baseline="0">
                <a:solidFill>
                  <a:schemeClr val="tx1"/>
                </a:solidFill>
                <a:latin typeface="幼圆" pitchFamily="49" charset="-122"/>
                <a:ea typeface="黑体" pitchFamily="2" charset="-122"/>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a:lstStyle>
          <a:p>
            <a:r>
              <a:rPr lang="en-US" altLang="zh-CN" sz="2800" b="1" dirty="0">
                <a:solidFill>
                  <a:srgbClr val="000000"/>
                </a:solidFill>
                <a:effectLst/>
                <a:latin typeface="Arial" panose="020B0604020202090204" pitchFamily="34" charset="0"/>
              </a:rPr>
              <a:t>As reduction proceeds, # “active” threads decreases </a:t>
            </a:r>
            <a:endParaRPr lang="en-US" altLang="zh-CN" sz="2800" dirty="0"/>
          </a:p>
          <a:p>
            <a:pPr lvl="1"/>
            <a:r>
              <a:rPr lang="en-US" altLang="zh-CN" b="1" dirty="0">
                <a:solidFill>
                  <a:srgbClr val="000000"/>
                </a:solidFill>
                <a:effectLst/>
                <a:latin typeface="Arial" panose="020B0604020202090204" pitchFamily="34" charset="0"/>
              </a:rPr>
              <a:t>When s &lt;= 32, we have only one warp left </a:t>
            </a:r>
            <a:endParaRPr lang="en-US" altLang="zh-CN" dirty="0"/>
          </a:p>
          <a:p>
            <a:r>
              <a:rPr lang="en-US" altLang="zh-CN" sz="2800" b="1" dirty="0">
                <a:solidFill>
                  <a:srgbClr val="000000"/>
                </a:solidFill>
                <a:effectLst/>
                <a:latin typeface="Arial" panose="020B0604020202090204" pitchFamily="34" charset="0"/>
              </a:rPr>
              <a:t>Instructions are SIMD synchronous within a warp </a:t>
            </a:r>
            <a:endParaRPr lang="en-US" altLang="zh-CN" sz="2800" dirty="0"/>
          </a:p>
          <a:p>
            <a:r>
              <a:rPr lang="en-US" altLang="zh-CN" sz="2800" b="1" dirty="0">
                <a:solidFill>
                  <a:srgbClr val="000000"/>
                </a:solidFill>
                <a:effectLst/>
                <a:latin typeface="Arial" panose="020B0604020202090204" pitchFamily="34" charset="0"/>
              </a:rPr>
              <a:t>That means when s &lt;= 32: </a:t>
            </a:r>
            <a:endParaRPr lang="en-US" altLang="zh-CN" sz="2800" dirty="0"/>
          </a:p>
          <a:p>
            <a:pPr lvl="1"/>
            <a:r>
              <a:rPr lang="en-US" altLang="zh-CN" b="1" dirty="0">
                <a:solidFill>
                  <a:srgbClr val="000000"/>
                </a:solidFill>
                <a:effectLst/>
                <a:latin typeface="Arial" panose="020B0604020202090204" pitchFamily="34" charset="0"/>
              </a:rPr>
              <a:t>We don’t need to __</a:t>
            </a:r>
            <a:r>
              <a:rPr lang="en-US" altLang="zh-CN" b="1" dirty="0" err="1">
                <a:solidFill>
                  <a:srgbClr val="000000"/>
                </a:solidFill>
                <a:effectLst/>
                <a:latin typeface="Arial" panose="020B0604020202090204" pitchFamily="34" charset="0"/>
              </a:rPr>
              <a:t>syncthreads</a:t>
            </a:r>
            <a:r>
              <a:rPr lang="en-US" altLang="zh-CN" b="1" dirty="0">
                <a:solidFill>
                  <a:srgbClr val="000000"/>
                </a:solidFill>
                <a:effectLst/>
                <a:latin typeface="Arial" panose="020B0604020202090204" pitchFamily="34" charset="0"/>
              </a:rPr>
              <a:t>() </a:t>
            </a:r>
            <a:endParaRPr lang="en-US" altLang="zh-CN" dirty="0"/>
          </a:p>
          <a:p>
            <a:pPr lvl="1"/>
            <a:r>
              <a:rPr lang="en-US" altLang="zh-CN" b="1" dirty="0">
                <a:solidFill>
                  <a:srgbClr val="000000"/>
                </a:solidFill>
                <a:effectLst/>
                <a:latin typeface="Arial" panose="020B0604020202090204" pitchFamily="34" charset="0"/>
              </a:rPr>
              <a:t>We don’t need “if (</a:t>
            </a:r>
            <a:r>
              <a:rPr lang="en-US" altLang="zh-CN" b="1" dirty="0" err="1">
                <a:solidFill>
                  <a:srgbClr val="000000"/>
                </a:solidFill>
                <a:effectLst/>
                <a:latin typeface="Arial" panose="020B0604020202090204" pitchFamily="34" charset="0"/>
              </a:rPr>
              <a:t>tid</a:t>
            </a:r>
            <a:r>
              <a:rPr lang="en-US" altLang="zh-CN" b="1" dirty="0">
                <a:solidFill>
                  <a:srgbClr val="000000"/>
                </a:solidFill>
                <a:effectLst/>
                <a:latin typeface="Arial" panose="020B0604020202090204" pitchFamily="34" charset="0"/>
              </a:rPr>
              <a:t> &lt; s)” because it doesn’t save any work </a:t>
            </a:r>
            <a:endParaRPr lang="en-US" altLang="zh-CN" dirty="0"/>
          </a:p>
          <a:p>
            <a:r>
              <a:rPr lang="en-US" altLang="zh-CN" sz="2800" b="1" dirty="0">
                <a:solidFill>
                  <a:srgbClr val="000000"/>
                </a:solidFill>
                <a:effectLst/>
                <a:latin typeface="Arial" panose="020B0604020202090204" pitchFamily="34" charset="0"/>
              </a:rPr>
              <a:t>Let’s unroll the last 6 iterations of the inner loop</a:t>
            </a:r>
            <a:endParaRPr lang="en-US" altLang="zh-CN" sz="2800" dirty="0">
              <a:latin typeface="黑体" pitchFamily="2" charset="-122"/>
              <a:ea typeface="黑体" pitchFamily="2"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a:t>Unroll the Last Warp</a:t>
            </a:r>
            <a:endParaRPr lang="en-US" altLang="zh-CN"/>
          </a:p>
        </p:txBody>
      </p:sp>
      <p:pic>
        <p:nvPicPr>
          <p:cNvPr id="6" name="图片 5"/>
          <p:cNvPicPr>
            <a:picLocks noChangeAspect="1"/>
          </p:cNvPicPr>
          <p:nvPr/>
        </p:nvPicPr>
        <p:blipFill>
          <a:blip r:embed="rId1"/>
          <a:stretch>
            <a:fillRect/>
          </a:stretch>
        </p:blipFill>
        <p:spPr>
          <a:xfrm>
            <a:off x="2162810" y="873760"/>
            <a:ext cx="7304405" cy="527113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占位符 59" descr="图片包含 天空, 户外, 建筑物&#10;&#10;自动生成的说明"/>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28688" b="28688"/>
          <a:stretch>
            <a:fillRect/>
          </a:stretch>
        </p:blipFill>
        <p:spPr>
          <a:xfrm>
            <a:off x="0" y="-13348"/>
            <a:ext cx="12192000" cy="3442348"/>
          </a:xfrm>
        </p:spPr>
      </p:pic>
      <p:sp>
        <p:nvSpPr>
          <p:cNvPr id="68" name="标题 67"/>
          <p:cNvSpPr>
            <a:spLocks noGrp="1"/>
          </p:cNvSpPr>
          <p:nvPr>
            <p:ph type="title"/>
          </p:nvPr>
        </p:nvSpPr>
        <p:spPr>
          <a:xfrm>
            <a:off x="4654075" y="3047028"/>
            <a:ext cx="6489700" cy="775349"/>
          </a:xfrm>
        </p:spPr>
        <p:txBody>
          <a:bodyPr/>
          <a:lstStyle/>
          <a:p>
            <a:r>
              <a:rPr lang="zh-CN" altLang="en-US"/>
              <a:t>作业一</a:t>
            </a:r>
            <a:r>
              <a:rPr lang="en-US" altLang="zh-CN"/>
              <a:t>：OpenMP</a:t>
            </a:r>
            <a:endParaRPr lang="en-US" altLang="zh-CN"/>
          </a:p>
        </p:txBody>
      </p:sp>
      <p:grpSp>
        <p:nvGrpSpPr>
          <p:cNvPr id="2" name="组合 1"/>
          <p:cNvGrpSpPr/>
          <p:nvPr/>
        </p:nvGrpSpPr>
        <p:grpSpPr>
          <a:xfrm>
            <a:off x="1048224" y="3047028"/>
            <a:ext cx="2895125" cy="3181080"/>
            <a:chOff x="1048225" y="3047028"/>
            <a:chExt cx="2862842" cy="3181080"/>
          </a:xfrm>
        </p:grpSpPr>
        <p:sp>
          <p:nvSpPr>
            <p:cNvPr id="5" name="矩形 4"/>
            <p:cNvSpPr/>
            <p:nvPr/>
          </p:nvSpPr>
          <p:spPr>
            <a:xfrm>
              <a:off x="1048225" y="3047028"/>
              <a:ext cx="2862842" cy="318003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accent1"/>
                  </a:solidFill>
                </a:rPr>
                <a:t>01</a:t>
              </a:r>
              <a:endParaRPr lang="zh-CN" altLang="en-US" sz="13800" b="1" dirty="0">
                <a:solidFill>
                  <a:schemeClr val="accent1"/>
                </a:solidFill>
              </a:endParaRPr>
            </a:p>
          </p:txBody>
        </p:sp>
        <p:sp>
          <p:nvSpPr>
            <p:cNvPr id="6" name="矩形 5"/>
            <p:cNvSpPr/>
            <p:nvPr/>
          </p:nvSpPr>
          <p:spPr>
            <a:xfrm rot="16200000">
              <a:off x="2434933" y="4751974"/>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
          </p:nvPr>
        </p:nvSpPr>
        <p:spPr>
          <a:xfrm>
            <a:off x="626745" y="766430"/>
            <a:ext cx="8229600" cy="4840303"/>
          </a:xfrm>
        </p:spPr>
        <p:txBody>
          <a:bodyPr/>
          <a:lstStyle/>
          <a:p>
            <a:pPr marL="0" indent="0">
              <a:lnSpc>
                <a:spcPct val="150000"/>
              </a:lnSpc>
              <a:buNone/>
            </a:pPr>
            <a:r>
              <a:rPr lang="zh-CN" altLang="en-US" dirty="0">
                <a:latin typeface="黑体" pitchFamily="2" charset="-122"/>
                <a:ea typeface="黑体" pitchFamily="2" charset="-122"/>
              </a:rPr>
              <a:t>目前已经学过的主要内容：</a:t>
            </a:r>
            <a:endParaRPr lang="en-US" altLang="zh-CN" dirty="0">
              <a:latin typeface="黑体" pitchFamily="2" charset="-122"/>
              <a:ea typeface="黑体" pitchFamily="2" charset="-122"/>
            </a:endParaRPr>
          </a:p>
          <a:p>
            <a:pPr>
              <a:lnSpc>
                <a:spcPct val="150000"/>
              </a:lnSpc>
              <a:buFont typeface="Arial" panose="020B0604020202090204" pitchFamily="34" charset="0"/>
              <a:buChar char="•"/>
            </a:pPr>
            <a:r>
              <a:rPr lang="en-US" altLang="zh-CN" sz="2000" dirty="0">
                <a:latin typeface="黑体" pitchFamily="2" charset="-122"/>
                <a:ea typeface="黑体" pitchFamily="2" charset="-122"/>
              </a:rPr>
              <a:t>OpenMP </a:t>
            </a:r>
            <a:r>
              <a:rPr lang="zh-CN" altLang="en-US" sz="2000" dirty="0">
                <a:latin typeface="黑体" pitchFamily="2" charset="-122"/>
                <a:ea typeface="黑体" pitchFamily="2" charset="-122"/>
              </a:rPr>
              <a:t>编程</a:t>
            </a:r>
            <a:endParaRPr lang="zh-CN" altLang="en-US" sz="2000" dirty="0">
              <a:latin typeface="黑体" pitchFamily="2" charset="-122"/>
              <a:ea typeface="黑体" pitchFamily="2" charset="-122"/>
            </a:endParaRPr>
          </a:p>
          <a:p>
            <a:pPr>
              <a:lnSpc>
                <a:spcPct val="150000"/>
              </a:lnSpc>
              <a:buFont typeface="Arial" panose="020B0604020202090204" pitchFamily="34" charset="0"/>
              <a:buChar char="•"/>
            </a:pPr>
            <a:r>
              <a:rPr lang="en-US" altLang="zh-CN" sz="2000" dirty="0">
                <a:latin typeface="黑体" pitchFamily="2" charset="-122"/>
                <a:ea typeface="黑体" pitchFamily="2" charset="-122"/>
              </a:rPr>
              <a:t>CUDA </a:t>
            </a:r>
            <a:r>
              <a:rPr lang="zh-CN" altLang="en-US" sz="2000" dirty="0">
                <a:latin typeface="黑体" pitchFamily="2" charset="-122"/>
                <a:ea typeface="黑体" pitchFamily="2" charset="-122"/>
              </a:rPr>
              <a:t>编程</a:t>
            </a:r>
            <a:endParaRPr lang="zh-CN" altLang="en-US" sz="2000" dirty="0">
              <a:latin typeface="黑体" pitchFamily="2" charset="-122"/>
              <a:ea typeface="黑体" pitchFamily="2" charset="-122"/>
            </a:endParaRPr>
          </a:p>
          <a:p>
            <a:pPr>
              <a:lnSpc>
                <a:spcPct val="150000"/>
              </a:lnSpc>
              <a:buFont typeface="Arial" panose="020B0604020202090204" pitchFamily="34" charset="0"/>
              <a:buChar char="•"/>
            </a:pPr>
            <a:r>
              <a:rPr lang="en-US" altLang="zh-CN" sz="2000" dirty="0">
                <a:latin typeface="黑体" pitchFamily="2" charset="-122"/>
                <a:ea typeface="黑体" pitchFamily="2" charset="-122"/>
              </a:rPr>
              <a:t>NPU </a:t>
            </a:r>
            <a:r>
              <a:rPr lang="zh-CN" altLang="en-US" sz="2000" dirty="0">
                <a:latin typeface="黑体" pitchFamily="2" charset="-122"/>
                <a:ea typeface="黑体" pitchFamily="2" charset="-122"/>
              </a:rPr>
              <a:t>架构介绍</a:t>
            </a:r>
            <a:endParaRPr lang="zh-CN" altLang="en-US" sz="2000" dirty="0">
              <a:latin typeface="黑体" pitchFamily="2" charset="-122"/>
              <a:ea typeface="黑体" pitchFamily="2" charset="-122"/>
            </a:endParaRPr>
          </a:p>
          <a:p>
            <a:pPr>
              <a:lnSpc>
                <a:spcPct val="150000"/>
              </a:lnSpc>
              <a:buFont typeface="Arial" panose="020B0604020202090204" pitchFamily="34" charset="0"/>
              <a:buChar char="•"/>
            </a:pPr>
            <a:r>
              <a:rPr lang="en-US" altLang="zh-CN" sz="2000" dirty="0">
                <a:latin typeface="黑体" pitchFamily="2" charset="-122"/>
                <a:ea typeface="黑体" pitchFamily="2" charset="-122"/>
              </a:rPr>
              <a:t>GPGPU </a:t>
            </a:r>
            <a:r>
              <a:rPr lang="zh-CN" altLang="en-US" sz="2000" dirty="0">
                <a:latin typeface="黑体" pitchFamily="2" charset="-122"/>
                <a:ea typeface="黑体" pitchFamily="2" charset="-122"/>
              </a:rPr>
              <a:t>基本架构介绍</a:t>
            </a:r>
            <a:endParaRPr lang="en-US" altLang="zh-CN" sz="2000" dirty="0">
              <a:latin typeface="黑体" pitchFamily="2" charset="-122"/>
              <a:ea typeface="黑体" pitchFamily="2" charset="-122"/>
            </a:endParaRPr>
          </a:p>
          <a:p>
            <a:pPr marL="0" indent="0">
              <a:lnSpc>
                <a:spcPct val="150000"/>
              </a:lnSpc>
              <a:buNone/>
            </a:pPr>
            <a:r>
              <a:rPr lang="zh-CN" altLang="en-US" sz="2800" dirty="0">
                <a:latin typeface="黑体" pitchFamily="2" charset="-122"/>
                <a:ea typeface="黑体" pitchFamily="2" charset="-122"/>
              </a:rPr>
              <a:t>大作业：</a:t>
            </a:r>
            <a:endParaRPr lang="en-US" altLang="zh-CN" sz="2800" dirty="0">
              <a:latin typeface="黑体" pitchFamily="2" charset="-122"/>
              <a:ea typeface="黑体" pitchFamily="2" charset="-122"/>
            </a:endParaRPr>
          </a:p>
          <a:p>
            <a:pPr>
              <a:lnSpc>
                <a:spcPct val="150000"/>
              </a:lnSpc>
              <a:buFont typeface="Arial" panose="020B0604020202090204" pitchFamily="34" charset="0"/>
              <a:buChar char="•"/>
            </a:pPr>
            <a:r>
              <a:rPr lang="zh-CN" altLang="en-US" sz="2000" dirty="0">
                <a:latin typeface="黑体" pitchFamily="2" charset="-122"/>
                <a:ea typeface="黑体" pitchFamily="2" charset="-122"/>
              </a:rPr>
              <a:t>解决问题的能力</a:t>
            </a:r>
            <a:endParaRPr lang="en-US" altLang="zh-CN" sz="2000" dirty="0">
              <a:latin typeface="黑体" pitchFamily="2" charset="-122"/>
              <a:ea typeface="黑体" pitchFamily="2" charset="-122"/>
            </a:endParaRPr>
          </a:p>
          <a:p>
            <a:pPr>
              <a:lnSpc>
                <a:spcPct val="150000"/>
              </a:lnSpc>
              <a:buFont typeface="Arial" panose="020B0604020202090204" pitchFamily="34" charset="0"/>
              <a:buChar char="•"/>
            </a:pPr>
            <a:r>
              <a:rPr lang="zh-CN" altLang="en-US" sz="2000" dirty="0">
                <a:latin typeface="黑体" pitchFamily="2" charset="-122"/>
                <a:ea typeface="黑体" pitchFamily="2" charset="-122"/>
              </a:rPr>
              <a:t>团队协作的能力</a:t>
            </a:r>
            <a:endParaRPr lang="en-US" altLang="zh-CN" sz="2000" dirty="0">
              <a:latin typeface="黑体" pitchFamily="2" charset="-122"/>
              <a:ea typeface="黑体" pitchFamily="2" charset="-122"/>
            </a:endParaRPr>
          </a:p>
          <a:p>
            <a:pPr>
              <a:lnSpc>
                <a:spcPct val="150000"/>
              </a:lnSpc>
              <a:buFont typeface="Arial" panose="020B0604020202090204" pitchFamily="34" charset="0"/>
              <a:buChar char="•"/>
            </a:pPr>
            <a:r>
              <a:rPr lang="zh-CN" altLang="en-US" sz="2000" dirty="0">
                <a:latin typeface="黑体" pitchFamily="2" charset="-122"/>
                <a:ea typeface="黑体" pitchFamily="2" charset="-122"/>
              </a:rPr>
              <a:t>语言表达的能力</a:t>
            </a:r>
            <a:endParaRPr lang="en-US" altLang="zh-CN" sz="2000" dirty="0">
              <a:latin typeface="黑体" pitchFamily="2" charset="-122"/>
              <a:ea typeface="黑体" pitchFamily="2" charset="-122"/>
            </a:endParaRP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
          </p:nvPr>
        </p:nvSpPr>
        <p:spPr>
          <a:xfrm>
            <a:off x="744220" y="843900"/>
            <a:ext cx="8229600" cy="4840303"/>
          </a:xfrm>
        </p:spPr>
        <p:txBody>
          <a:bodyPr/>
          <a:lstStyle/>
          <a:p>
            <a:pPr marL="0" indent="0">
              <a:lnSpc>
                <a:spcPct val="150000"/>
              </a:lnSpc>
              <a:buNone/>
            </a:pPr>
            <a:r>
              <a:rPr lang="zh-CN" altLang="en-US" dirty="0">
                <a:latin typeface="黑体" pitchFamily="2" charset="-122"/>
                <a:ea typeface="黑体" pitchFamily="2" charset="-122"/>
              </a:rPr>
              <a:t>解决问题的思路：</a:t>
            </a:r>
            <a:endParaRPr lang="en-US" altLang="zh-CN" dirty="0">
              <a:latin typeface="黑体" pitchFamily="2" charset="-122"/>
              <a:ea typeface="黑体" pitchFamily="2" charset="-122"/>
            </a:endParaRPr>
          </a:p>
          <a:p>
            <a:pPr>
              <a:lnSpc>
                <a:spcPct val="200000"/>
              </a:lnSpc>
              <a:buFont typeface="Arial" panose="020B0604020202090204" pitchFamily="34" charset="0"/>
              <a:buChar char="•"/>
            </a:pPr>
            <a:r>
              <a:rPr lang="zh-CN" altLang="en-US" sz="2800" dirty="0">
                <a:latin typeface="黑体" pitchFamily="2" charset="-122"/>
                <a:ea typeface="黑体" pitchFamily="2" charset="-122"/>
              </a:rPr>
              <a:t>阅读手册</a:t>
            </a:r>
            <a:endParaRPr lang="en-US" altLang="zh-CN" sz="2800" dirty="0">
              <a:latin typeface="黑体" pitchFamily="2" charset="-122"/>
              <a:ea typeface="黑体" pitchFamily="2" charset="-122"/>
            </a:endParaRPr>
          </a:p>
          <a:p>
            <a:pPr>
              <a:lnSpc>
                <a:spcPct val="200000"/>
              </a:lnSpc>
              <a:buFont typeface="Arial" panose="020B0604020202090204" pitchFamily="34" charset="0"/>
              <a:buChar char="•"/>
            </a:pPr>
            <a:r>
              <a:rPr lang="zh-CN" altLang="en-US" sz="2800" dirty="0">
                <a:latin typeface="黑体" pitchFamily="2" charset="-122"/>
                <a:ea typeface="黑体" pitchFamily="2" charset="-122"/>
              </a:rPr>
              <a:t>善于运用搜索引擎</a:t>
            </a:r>
            <a:endParaRPr lang="en-US" altLang="zh-CN" sz="2800" dirty="0">
              <a:latin typeface="黑体" pitchFamily="2" charset="-122"/>
              <a:ea typeface="黑体" pitchFamily="2" charset="-122"/>
            </a:endParaRPr>
          </a:p>
          <a:p>
            <a:pPr>
              <a:lnSpc>
                <a:spcPct val="200000"/>
              </a:lnSpc>
              <a:buFont typeface="Arial" panose="020B0604020202090204" pitchFamily="34" charset="0"/>
              <a:buChar char="•"/>
            </a:pPr>
            <a:r>
              <a:rPr lang="zh-CN" altLang="en-US" sz="2800" dirty="0">
                <a:latin typeface="黑体" pitchFamily="2" charset="-122"/>
                <a:ea typeface="黑体" pitchFamily="2" charset="-122"/>
              </a:rPr>
              <a:t>阅读源码</a:t>
            </a:r>
            <a:endParaRPr lang="zh-CN" altLang="en-US" sz="2800" dirty="0">
              <a:latin typeface="黑体" pitchFamily="2" charset="-122"/>
              <a:ea typeface="黑体" pitchFamily="2" charset="-122"/>
            </a:endParaRP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占位符 59" descr="图片包含 天空, 户外, 建筑物&#10;&#10;自动生成的说明"/>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28688" b="28688"/>
          <a:stretch>
            <a:fillRect/>
          </a:stretch>
        </p:blipFill>
        <p:spPr>
          <a:xfrm>
            <a:off x="0" y="-64094"/>
            <a:ext cx="12192000" cy="3442348"/>
          </a:xfrm>
        </p:spPr>
      </p:pic>
      <p:sp>
        <p:nvSpPr>
          <p:cNvPr id="68" name="标题 67"/>
          <p:cNvSpPr>
            <a:spLocks noGrp="1"/>
          </p:cNvSpPr>
          <p:nvPr>
            <p:ph type="title"/>
          </p:nvPr>
        </p:nvSpPr>
        <p:spPr>
          <a:xfrm>
            <a:off x="4022725" y="3046730"/>
            <a:ext cx="8216900" cy="815340"/>
          </a:xfrm>
        </p:spPr>
        <p:txBody>
          <a:bodyPr/>
          <a:lstStyle/>
          <a:p>
            <a:r>
              <a:rPr lang="zh-CN" altLang="en-US" dirty="0"/>
              <a:t>项目一</a:t>
            </a:r>
            <a:r>
              <a:rPr lang="en-US" altLang="zh-CN" dirty="0"/>
              <a:t>：Pytorch</a:t>
            </a:r>
            <a:r>
              <a:rPr lang="zh-CN" altLang="en-US" dirty="0"/>
              <a:t>算子的实现与优化</a:t>
            </a:r>
            <a:endParaRPr lang="zh-CN" altLang="en-US" dirty="0"/>
          </a:p>
        </p:txBody>
      </p:sp>
      <p:grpSp>
        <p:nvGrpSpPr>
          <p:cNvPr id="2" name="组合 1"/>
          <p:cNvGrpSpPr/>
          <p:nvPr/>
        </p:nvGrpSpPr>
        <p:grpSpPr>
          <a:xfrm>
            <a:off x="1048224" y="3047028"/>
            <a:ext cx="2895125" cy="3181080"/>
            <a:chOff x="1048225" y="3047028"/>
            <a:chExt cx="2862842" cy="3181080"/>
          </a:xfrm>
        </p:grpSpPr>
        <p:sp>
          <p:nvSpPr>
            <p:cNvPr id="5" name="矩形 4"/>
            <p:cNvSpPr/>
            <p:nvPr/>
          </p:nvSpPr>
          <p:spPr>
            <a:xfrm>
              <a:off x="1048225" y="3047028"/>
              <a:ext cx="2862842" cy="318003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accent1"/>
                  </a:solidFill>
                </a:rPr>
                <a:t>03</a:t>
              </a:r>
              <a:endParaRPr lang="zh-CN" altLang="en-US" sz="13800" b="1" dirty="0">
                <a:solidFill>
                  <a:schemeClr val="accent1"/>
                </a:solidFill>
              </a:endParaRPr>
            </a:p>
          </p:txBody>
        </p:sp>
        <p:sp>
          <p:nvSpPr>
            <p:cNvPr id="6" name="矩形 5"/>
            <p:cNvSpPr/>
            <p:nvPr/>
          </p:nvSpPr>
          <p:spPr>
            <a:xfrm rot="16200000">
              <a:off x="2434933" y="4751974"/>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type="body" sz="quarter" idx="11"/>
          </p:nvPr>
        </p:nvSpPr>
        <p:spPr>
          <a:xfrm>
            <a:off x="577850" y="1519236"/>
            <a:ext cx="11690350" cy="4779963"/>
          </a:xfrm>
        </p:spPr>
        <p:txBody>
          <a:bodyPr/>
          <a:lstStyle/>
          <a:p>
            <a:pPr marL="0" indent="0">
              <a:lnSpc>
                <a:spcPct val="150000"/>
              </a:lnSpc>
              <a:buNone/>
            </a:pPr>
            <a:r>
              <a:rPr lang="en-US" altLang="zh-CN" b="1" dirty="0" err="1">
                <a:solidFill>
                  <a:schemeClr val="tx1"/>
                </a:solidFill>
                <a:latin typeface="+mn-ea"/>
              </a:rPr>
              <a:t>Pytorch</a:t>
            </a:r>
            <a:r>
              <a:rPr lang="en-US" altLang="zh-CN" b="1" dirty="0">
                <a:solidFill>
                  <a:schemeClr val="tx1"/>
                </a:solidFill>
                <a:latin typeface="+mn-ea"/>
              </a:rPr>
              <a:t> </a:t>
            </a:r>
            <a:r>
              <a:rPr lang="zh-CN" altLang="en-US" b="1" dirty="0">
                <a:solidFill>
                  <a:schemeClr val="tx1"/>
                </a:solidFill>
                <a:latin typeface="+mn-ea"/>
              </a:rPr>
              <a:t>算子的实现与优化</a:t>
            </a:r>
            <a:endParaRPr lang="en-US" altLang="zh-CN" b="1" dirty="0">
              <a:solidFill>
                <a:schemeClr val="tx1"/>
              </a:solidFill>
              <a:latin typeface="+mn-ea"/>
            </a:endParaRPr>
          </a:p>
          <a:p>
            <a:pPr marL="0" indent="0">
              <a:lnSpc>
                <a:spcPct val="150000"/>
              </a:lnSpc>
              <a:buNone/>
            </a:pPr>
            <a:r>
              <a:rPr lang="zh-CN" altLang="en-US" sz="2800" dirty="0">
                <a:solidFill>
                  <a:schemeClr val="tx1"/>
                </a:solidFill>
                <a:latin typeface="+mn-ea"/>
              </a:rPr>
              <a:t>（一）实验内容：</a:t>
            </a:r>
            <a:endParaRPr lang="en-US" altLang="zh-CN" sz="2800" dirty="0">
              <a:solidFill>
                <a:schemeClr val="tx1"/>
              </a:solidFill>
              <a:latin typeface="+mn-ea"/>
            </a:endParaRPr>
          </a:p>
          <a:p>
            <a:pPr marL="0" indent="0">
              <a:lnSpc>
                <a:spcPct val="150000"/>
              </a:lnSpc>
              <a:buNone/>
            </a:pPr>
            <a:r>
              <a:rPr lang="zh-CN" altLang="en-US" sz="2000" dirty="0">
                <a:solidFill>
                  <a:schemeClr val="tx1"/>
                </a:solidFill>
                <a:latin typeface="+mn-ea"/>
              </a:rPr>
              <a:t>本实验主要完成</a:t>
            </a:r>
            <a:r>
              <a:rPr lang="en-US" altLang="zh-CN" sz="2000" dirty="0" err="1">
                <a:solidFill>
                  <a:schemeClr val="tx1"/>
                </a:solidFill>
                <a:latin typeface="+mn-ea"/>
              </a:rPr>
              <a:t>Pytorch</a:t>
            </a:r>
            <a:r>
              <a:rPr lang="zh-CN" altLang="en-US" sz="2000" dirty="0">
                <a:solidFill>
                  <a:schemeClr val="tx1"/>
                </a:solidFill>
                <a:latin typeface="+mn-ea"/>
              </a:rPr>
              <a:t>框架的</a:t>
            </a:r>
            <a:r>
              <a:rPr lang="en-US" altLang="zh-CN" sz="2000" dirty="0">
                <a:solidFill>
                  <a:schemeClr val="tx1"/>
                </a:solidFill>
                <a:latin typeface="+mn-ea"/>
              </a:rPr>
              <a:t>CUDA</a:t>
            </a:r>
            <a:r>
              <a:rPr lang="zh-CN" altLang="en-US" sz="2000" dirty="0">
                <a:solidFill>
                  <a:schemeClr val="tx1"/>
                </a:solidFill>
                <a:latin typeface="+mn-ea"/>
              </a:rPr>
              <a:t>算子的调研实现与优化。</a:t>
            </a:r>
            <a:endParaRPr lang="zh-CN" altLang="en-US" sz="2000" dirty="0">
              <a:solidFill>
                <a:schemeClr val="tx1"/>
              </a:solidFill>
              <a:latin typeface="+mn-ea"/>
            </a:endParaRPr>
          </a:p>
          <a:p>
            <a:pPr marL="514350" indent="-514350">
              <a:lnSpc>
                <a:spcPct val="150000"/>
              </a:lnSpc>
              <a:buFont typeface="+mj-lt"/>
              <a:buAutoNum type="arabicPeriod"/>
            </a:pPr>
            <a:r>
              <a:rPr lang="zh-CN" altLang="en-US" sz="2000" dirty="0">
                <a:solidFill>
                  <a:schemeClr val="tx1"/>
                </a:solidFill>
                <a:latin typeface="+mn-ea"/>
              </a:rPr>
              <a:t>调研</a:t>
            </a:r>
            <a:r>
              <a:rPr lang="en-US" altLang="zh-CN" sz="2000" dirty="0" err="1">
                <a:solidFill>
                  <a:schemeClr val="tx1"/>
                </a:solidFill>
                <a:latin typeface="+mn-ea"/>
              </a:rPr>
              <a:t>Pytorch</a:t>
            </a:r>
            <a:r>
              <a:rPr lang="zh-CN" altLang="en-US" sz="2000" dirty="0">
                <a:solidFill>
                  <a:schemeClr val="tx1"/>
                </a:solidFill>
                <a:latin typeface="+mn-ea"/>
              </a:rPr>
              <a:t>框架的</a:t>
            </a:r>
            <a:r>
              <a:rPr lang="en-US" altLang="zh-CN" sz="2000" dirty="0">
                <a:solidFill>
                  <a:schemeClr val="tx1"/>
                </a:solidFill>
                <a:latin typeface="+mn-ea"/>
              </a:rPr>
              <a:t>CUDA</a:t>
            </a:r>
            <a:r>
              <a:rPr lang="zh-CN" altLang="en-US" sz="2000" dirty="0">
                <a:solidFill>
                  <a:schemeClr val="tx1"/>
                </a:solidFill>
                <a:latin typeface="+mn-ea"/>
              </a:rPr>
              <a:t>算子实现方法</a:t>
            </a:r>
            <a:endParaRPr lang="zh-CN" altLang="en-US" sz="2000" dirty="0">
              <a:solidFill>
                <a:schemeClr val="tx1"/>
              </a:solidFill>
              <a:latin typeface="+mn-ea"/>
            </a:endParaRPr>
          </a:p>
          <a:p>
            <a:pPr marL="514350" indent="-514350">
              <a:lnSpc>
                <a:spcPct val="150000"/>
              </a:lnSpc>
              <a:buFont typeface="+mj-lt"/>
              <a:buAutoNum type="arabicPeriod"/>
            </a:pPr>
            <a:r>
              <a:rPr lang="zh-CN" altLang="en-US" sz="2000" dirty="0">
                <a:solidFill>
                  <a:schemeClr val="tx1"/>
                </a:solidFill>
                <a:latin typeface="+mn-ea"/>
              </a:rPr>
              <a:t>在</a:t>
            </a:r>
            <a:r>
              <a:rPr lang="en-US" altLang="zh-CN" sz="2000" dirty="0" err="1">
                <a:solidFill>
                  <a:schemeClr val="tx1"/>
                </a:solidFill>
                <a:latin typeface="+mn-ea"/>
              </a:rPr>
              <a:t>Pytorch</a:t>
            </a:r>
            <a:r>
              <a:rPr lang="zh-CN" altLang="en-US" sz="2000" dirty="0">
                <a:solidFill>
                  <a:schemeClr val="tx1"/>
                </a:solidFill>
                <a:latin typeface="+mn-ea"/>
              </a:rPr>
              <a:t>框架的基础上修改或添加算子，优化经典神经网络模型在</a:t>
            </a:r>
            <a:r>
              <a:rPr lang="en-US" altLang="zh-CN" sz="2000" dirty="0">
                <a:solidFill>
                  <a:schemeClr val="tx1"/>
                </a:solidFill>
                <a:latin typeface="+mn-ea"/>
              </a:rPr>
              <a:t>GPU</a:t>
            </a:r>
            <a:r>
              <a:rPr lang="zh-CN" altLang="en-US" sz="2000" dirty="0">
                <a:solidFill>
                  <a:schemeClr val="tx1"/>
                </a:solidFill>
                <a:latin typeface="+mn-ea"/>
              </a:rPr>
              <a:t>上的推理时间</a:t>
            </a:r>
            <a:endParaRPr lang="en-US" altLang="zh-CN" sz="2000" dirty="0">
              <a:solidFill>
                <a:schemeClr val="tx1"/>
              </a:solidFill>
              <a:latin typeface="+mn-ea"/>
            </a:endParaRPr>
          </a:p>
          <a:p>
            <a:pPr marL="514350" indent="-514350">
              <a:lnSpc>
                <a:spcPct val="150000"/>
              </a:lnSpc>
              <a:buFont typeface="+mj-lt"/>
              <a:buAutoNum type="arabicPeriod"/>
            </a:pPr>
            <a:r>
              <a:rPr lang="zh-CN" altLang="en-US" sz="2000" dirty="0">
                <a:solidFill>
                  <a:schemeClr val="tx1"/>
                </a:solidFill>
                <a:latin typeface="+mn-ea"/>
              </a:rPr>
              <a:t>共分为</a:t>
            </a:r>
            <a:r>
              <a:rPr lang="en-US" altLang="zh-CN" sz="2000" dirty="0">
                <a:solidFill>
                  <a:schemeClr val="tx1"/>
                </a:solidFill>
                <a:latin typeface="+mn-ea"/>
              </a:rPr>
              <a:t>5</a:t>
            </a:r>
            <a:r>
              <a:rPr lang="zh-CN" altLang="en-US" sz="2000" dirty="0">
                <a:solidFill>
                  <a:schemeClr val="tx1"/>
                </a:solidFill>
                <a:latin typeface="+mn-ea"/>
              </a:rPr>
              <a:t>组，不同小组进行对不同的简单的神经网络模型的算子进行调研和优化：</a:t>
            </a:r>
            <a:endParaRPr lang="en-US" altLang="zh-CN" sz="2000" dirty="0">
              <a:solidFill>
                <a:schemeClr val="tx1"/>
              </a:solidFill>
              <a:latin typeface="+mn-ea"/>
            </a:endParaRPr>
          </a:p>
          <a:p>
            <a:pPr marL="0" indent="0">
              <a:lnSpc>
                <a:spcPct val="150000"/>
              </a:lnSpc>
              <a:buNone/>
            </a:pPr>
            <a:r>
              <a:rPr lang="en-US" altLang="zh-CN" sz="2000" dirty="0">
                <a:solidFill>
                  <a:schemeClr val="tx1"/>
                </a:solidFill>
                <a:latin typeface="+mn-ea"/>
              </a:rPr>
              <a:t>    A</a:t>
            </a:r>
            <a:r>
              <a:rPr lang="zh-CN" altLang="en-US" sz="2000" dirty="0">
                <a:solidFill>
                  <a:schemeClr val="tx1"/>
                </a:solidFill>
                <a:latin typeface="+mn-ea"/>
              </a:rPr>
              <a:t>、</a:t>
            </a:r>
            <a:r>
              <a:rPr lang="en-US" altLang="zh-CN" sz="2000" dirty="0">
                <a:solidFill>
                  <a:schemeClr val="tx1"/>
                </a:solidFill>
                <a:latin typeface="+mn-ea"/>
              </a:rPr>
              <a:t>B </a:t>
            </a:r>
            <a:r>
              <a:rPr lang="zh-CN" altLang="en-US" sz="2000" dirty="0">
                <a:solidFill>
                  <a:schemeClr val="tx1"/>
                </a:solidFill>
                <a:latin typeface="+mn-ea"/>
              </a:rPr>
              <a:t>组</a:t>
            </a:r>
            <a:r>
              <a:rPr lang="en-US" altLang="zh-CN" sz="2000" dirty="0">
                <a:solidFill>
                  <a:schemeClr val="tx1"/>
                </a:solidFill>
                <a:latin typeface="+mn-ea"/>
              </a:rPr>
              <a:t>: YOLOv5</a:t>
            </a:r>
            <a:r>
              <a:rPr lang="zh-CN" altLang="en-US" sz="2000" dirty="0">
                <a:solidFill>
                  <a:schemeClr val="tx1"/>
                </a:solidFill>
                <a:latin typeface="+mn-ea"/>
              </a:rPr>
              <a:t>；</a:t>
            </a:r>
            <a:endParaRPr lang="en-US" altLang="zh-CN" sz="2000" dirty="0">
              <a:solidFill>
                <a:schemeClr val="tx1"/>
              </a:solidFill>
              <a:latin typeface="+mn-ea"/>
            </a:endParaRPr>
          </a:p>
          <a:p>
            <a:pPr marL="0" indent="0">
              <a:lnSpc>
                <a:spcPct val="150000"/>
              </a:lnSpc>
              <a:buNone/>
            </a:pPr>
            <a:r>
              <a:rPr lang="en-US" altLang="zh-CN" sz="2000" dirty="0">
                <a:solidFill>
                  <a:schemeClr val="tx1"/>
                </a:solidFill>
                <a:latin typeface="+mn-ea"/>
              </a:rPr>
              <a:t>    C</a:t>
            </a:r>
            <a:r>
              <a:rPr lang="zh-CN" altLang="en-US" sz="2000" dirty="0">
                <a:solidFill>
                  <a:schemeClr val="tx1"/>
                </a:solidFill>
                <a:latin typeface="+mn-ea"/>
              </a:rPr>
              <a:t>、</a:t>
            </a:r>
            <a:r>
              <a:rPr lang="en-US" altLang="zh-CN" sz="2000" dirty="0">
                <a:solidFill>
                  <a:schemeClr val="tx1"/>
                </a:solidFill>
                <a:latin typeface="+mn-ea"/>
              </a:rPr>
              <a:t>D </a:t>
            </a:r>
            <a:r>
              <a:rPr lang="zh-CN" altLang="en-US" sz="2000" dirty="0">
                <a:solidFill>
                  <a:schemeClr val="tx1"/>
                </a:solidFill>
                <a:latin typeface="+mn-ea"/>
              </a:rPr>
              <a:t>组</a:t>
            </a:r>
            <a:r>
              <a:rPr lang="en-US" altLang="zh-CN" sz="2000" dirty="0">
                <a:solidFill>
                  <a:schemeClr val="tx1"/>
                </a:solidFill>
                <a:latin typeface="+mn-ea"/>
              </a:rPr>
              <a:t>: Transformer</a:t>
            </a:r>
            <a:r>
              <a:rPr lang="zh-CN" altLang="en-US" sz="2000" dirty="0">
                <a:solidFill>
                  <a:schemeClr val="tx1"/>
                </a:solidFill>
                <a:latin typeface="+mn-ea"/>
              </a:rPr>
              <a:t>；</a:t>
            </a:r>
            <a:endParaRPr lang="en-US" altLang="zh-CN" sz="2000" dirty="0">
              <a:solidFill>
                <a:schemeClr val="tx1"/>
              </a:solidFill>
              <a:latin typeface="+mn-ea"/>
            </a:endParaRPr>
          </a:p>
          <a:p>
            <a:pPr marL="0" indent="0">
              <a:lnSpc>
                <a:spcPct val="150000"/>
              </a:lnSpc>
              <a:buNone/>
            </a:pPr>
            <a:r>
              <a:rPr lang="en-US" altLang="zh-CN" sz="2000" dirty="0">
                <a:solidFill>
                  <a:schemeClr val="tx1"/>
                </a:solidFill>
                <a:latin typeface="+mn-ea"/>
              </a:rPr>
              <a:t>    E    </a:t>
            </a:r>
            <a:r>
              <a:rPr lang="zh-CN" altLang="en-US" sz="2000" dirty="0">
                <a:solidFill>
                  <a:schemeClr val="tx1"/>
                </a:solidFill>
                <a:latin typeface="+mn-ea"/>
              </a:rPr>
              <a:t>组</a:t>
            </a:r>
            <a:r>
              <a:rPr lang="en-US" altLang="zh-CN" sz="2000" dirty="0">
                <a:solidFill>
                  <a:schemeClr val="tx1"/>
                </a:solidFill>
                <a:latin typeface="+mn-ea"/>
              </a:rPr>
              <a:t>: </a:t>
            </a:r>
            <a:r>
              <a:rPr lang="en-US" altLang="zh-CN" sz="2000" dirty="0" err="1">
                <a:solidFill>
                  <a:schemeClr val="tx1"/>
                </a:solidFill>
                <a:latin typeface="+mn-ea"/>
              </a:rPr>
              <a:t>Mobilenet</a:t>
            </a:r>
            <a:endParaRPr lang="zh-CN" altLang="en-US" sz="2000" dirty="0">
              <a:solidFill>
                <a:schemeClr val="tx1"/>
              </a:solidFill>
              <a:latin typeface="+mn-ea"/>
            </a:endParaRPr>
          </a:p>
          <a:p>
            <a:pPr marL="514350" indent="-514350">
              <a:lnSpc>
                <a:spcPct val="150000"/>
              </a:lnSpc>
              <a:buFont typeface="+mj-lt"/>
              <a:buAutoNum type="arabicPeriod"/>
            </a:pPr>
            <a:endParaRPr lang="zh-CN" altLang="en-US" sz="2000" dirty="0">
              <a:solidFill>
                <a:schemeClr val="tx1"/>
              </a:solidFill>
              <a:latin typeface="+mn-ea"/>
            </a:endParaRPr>
          </a:p>
        </p:txBody>
      </p:sp>
      <p:sp>
        <p:nvSpPr>
          <p:cNvPr id="2" name="标题 1"/>
          <p:cNvSpPr>
            <a:spLocks noGrp="1"/>
          </p:cNvSpPr>
          <p:nvPr>
            <p:ph type="title" idx="4294967295"/>
          </p:nvPr>
        </p:nvSpPr>
        <p:spPr>
          <a:xfrm>
            <a:off x="1022350" y="84138"/>
            <a:ext cx="7827963" cy="471487"/>
          </a:xfrm>
        </p:spPr>
        <p:txBody>
          <a:bodyPr/>
          <a:lstStyle/>
          <a:p>
            <a:r>
              <a:rPr lang="zh-CN" altLang="en-US" sz="3200" b="1" dirty="0">
                <a:solidFill>
                  <a:schemeClr val="bg1"/>
                </a:solidFill>
                <a:latin typeface="微软雅黑" charset="-122"/>
                <a:ea typeface="微软雅黑" charset="-122"/>
                <a:cs typeface="+mn-cs"/>
                <a:sym typeface="微软雅黑" charset="-122"/>
              </a:rPr>
              <a:t>项目一</a:t>
            </a:r>
            <a:r>
              <a:rPr lang="en-US" altLang="zh-CN" sz="3200" b="1" dirty="0">
                <a:solidFill>
                  <a:schemeClr val="bg1"/>
                </a:solidFill>
                <a:latin typeface="微软雅黑" charset="-122"/>
                <a:ea typeface="微软雅黑" charset="-122"/>
                <a:cs typeface="+mn-cs"/>
                <a:sym typeface="微软雅黑" charset="-122"/>
              </a:rPr>
              <a:t>：Pytorch</a:t>
            </a:r>
            <a:r>
              <a:rPr lang="zh-CN" altLang="en-US" sz="3200" b="1" dirty="0">
                <a:solidFill>
                  <a:schemeClr val="bg1"/>
                </a:solidFill>
                <a:latin typeface="微软雅黑" charset="-122"/>
                <a:ea typeface="微软雅黑" charset="-122"/>
                <a:cs typeface="+mn-cs"/>
                <a:sym typeface="微软雅黑" charset="-122"/>
              </a:rPr>
              <a:t>算子的实现与优化</a:t>
            </a:r>
            <a:endParaRPr lang="zh-CN" altLang="en-US" sz="3200" b="1" dirty="0">
              <a:solidFill>
                <a:schemeClr val="bg1"/>
              </a:solidFill>
              <a:latin typeface="微软雅黑" charset="-122"/>
              <a:ea typeface="微软雅黑" charset="-122"/>
              <a:cs typeface="+mn-cs"/>
              <a:sym typeface="微软雅黑" charset="-122"/>
            </a:endParaRP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type="body" sz="quarter" idx="11"/>
          </p:nvPr>
        </p:nvSpPr>
        <p:spPr>
          <a:xfrm>
            <a:off x="668951" y="812403"/>
            <a:ext cx="10341949" cy="5233193"/>
          </a:xfrm>
        </p:spPr>
        <p:txBody>
          <a:bodyPr/>
          <a:lstStyle/>
          <a:p>
            <a:pPr marL="0" indent="0">
              <a:lnSpc>
                <a:spcPct val="150000"/>
              </a:lnSpc>
              <a:buNone/>
            </a:pPr>
            <a:r>
              <a:rPr lang="zh-CN" altLang="en-US" sz="2800" dirty="0">
                <a:solidFill>
                  <a:schemeClr val="tx1"/>
                </a:solidFill>
                <a:latin typeface="黑体" pitchFamily="2" charset="-122"/>
                <a:ea typeface="黑体" pitchFamily="2" charset="-122"/>
              </a:rPr>
              <a:t>（二）背景介绍：</a:t>
            </a:r>
            <a:endParaRPr lang="en-US" altLang="zh-CN" sz="2800" dirty="0">
              <a:solidFill>
                <a:schemeClr val="tx1"/>
              </a:solidFill>
              <a:latin typeface="黑体" pitchFamily="2" charset="-122"/>
              <a:ea typeface="黑体" pitchFamily="2" charset="-122"/>
            </a:endParaRPr>
          </a:p>
          <a:p>
            <a:pPr marL="400050" lvl="1" indent="0">
              <a:lnSpc>
                <a:spcPct val="150000"/>
              </a:lnSpc>
              <a:buNone/>
            </a:pPr>
            <a:r>
              <a:rPr lang="en-US" altLang="zh-CN" sz="2400" dirty="0" err="1">
                <a:latin typeface="黑体" pitchFamily="2" charset="-122"/>
                <a:ea typeface="黑体" pitchFamily="2" charset="-122"/>
              </a:rPr>
              <a:t>PyTorch</a:t>
            </a:r>
            <a:r>
              <a:rPr lang="en-US" altLang="zh-CN" sz="2400" dirty="0">
                <a:latin typeface="黑体" pitchFamily="2" charset="-122"/>
                <a:ea typeface="黑体" pitchFamily="2" charset="-122"/>
              </a:rPr>
              <a:t> </a:t>
            </a:r>
            <a:r>
              <a:rPr lang="zh-CN" altLang="en-US" sz="2400" dirty="0">
                <a:latin typeface="黑体" pitchFamily="2" charset="-122"/>
                <a:ea typeface="黑体" pitchFamily="2" charset="-122"/>
              </a:rPr>
              <a:t>是由 </a:t>
            </a:r>
            <a:r>
              <a:rPr lang="en-US" altLang="zh-CN" sz="2400" dirty="0">
                <a:latin typeface="黑体" pitchFamily="2" charset="-122"/>
                <a:ea typeface="黑体" pitchFamily="2" charset="-122"/>
              </a:rPr>
              <a:t>Meta</a:t>
            </a:r>
            <a:r>
              <a:rPr lang="zh-CN" altLang="en-US" sz="2400" dirty="0">
                <a:latin typeface="黑体" pitchFamily="2" charset="-122"/>
                <a:ea typeface="黑体" pitchFamily="2" charset="-122"/>
              </a:rPr>
              <a:t>（原 </a:t>
            </a:r>
            <a:r>
              <a:rPr lang="en-US" altLang="zh-CN" sz="2400" dirty="0">
                <a:latin typeface="黑体" pitchFamily="2" charset="-122"/>
                <a:ea typeface="黑体" pitchFamily="2" charset="-122"/>
              </a:rPr>
              <a:t>Facebook</a:t>
            </a:r>
            <a:r>
              <a:rPr lang="zh-CN" altLang="en-US" sz="2400" dirty="0">
                <a:latin typeface="黑体" pitchFamily="2" charset="-122"/>
                <a:ea typeface="黑体" pitchFamily="2" charset="-122"/>
              </a:rPr>
              <a:t>）开发的开源深度学习框架，以动态图机制（</a:t>
            </a:r>
            <a:r>
              <a:rPr lang="en-US" altLang="zh-CN" sz="2400" dirty="0">
                <a:latin typeface="黑体" pitchFamily="2" charset="-122"/>
                <a:ea typeface="黑体" pitchFamily="2" charset="-122"/>
              </a:rPr>
              <a:t>Dynamic Computation Graph</a:t>
            </a:r>
            <a:r>
              <a:rPr lang="zh-CN" altLang="en-US" sz="2400" dirty="0">
                <a:latin typeface="黑体" pitchFamily="2" charset="-122"/>
                <a:ea typeface="黑体" pitchFamily="2" charset="-122"/>
              </a:rPr>
              <a:t>）为核心，提供灵活的张量运算、自动求导和模块化神经网络构建方式，因其易用性、调试友好性和科研效率而成为学术界和工业界最常用的深度学习工具之一，同时也支持高性能 </a:t>
            </a:r>
            <a:r>
              <a:rPr lang="en-US" altLang="zh-CN" sz="2400" dirty="0">
                <a:latin typeface="黑体" pitchFamily="2" charset="-122"/>
                <a:ea typeface="黑体" pitchFamily="2" charset="-122"/>
              </a:rPr>
              <a:t>GPU </a:t>
            </a:r>
            <a:r>
              <a:rPr lang="zh-CN" altLang="en-US" sz="2400" dirty="0">
                <a:latin typeface="黑体" pitchFamily="2" charset="-122"/>
                <a:ea typeface="黑体" pitchFamily="2" charset="-122"/>
              </a:rPr>
              <a:t>加速、分布式训练以及丰富的生态库（如 </a:t>
            </a:r>
            <a:r>
              <a:rPr lang="en-US" altLang="zh-CN" sz="2400" dirty="0" err="1">
                <a:latin typeface="黑体" pitchFamily="2" charset="-122"/>
                <a:ea typeface="黑体" pitchFamily="2" charset="-122"/>
              </a:rPr>
              <a:t>torchvision</a:t>
            </a:r>
            <a:r>
              <a:rPr lang="zh-CN" altLang="en-US" sz="2400" dirty="0">
                <a:latin typeface="黑体" pitchFamily="2" charset="-122"/>
                <a:ea typeface="黑体" pitchFamily="2" charset="-122"/>
              </a:rPr>
              <a:t>、</a:t>
            </a:r>
            <a:r>
              <a:rPr lang="en-US" altLang="zh-CN" sz="2400" dirty="0" err="1">
                <a:latin typeface="黑体" pitchFamily="2" charset="-122"/>
                <a:ea typeface="黑体" pitchFamily="2" charset="-122"/>
              </a:rPr>
              <a:t>torchaudio</a:t>
            </a:r>
            <a:r>
              <a:rPr lang="zh-CN" altLang="en-US" sz="2400" dirty="0">
                <a:latin typeface="黑体" pitchFamily="2" charset="-122"/>
                <a:ea typeface="黑体" pitchFamily="2" charset="-122"/>
              </a:rPr>
              <a:t>、</a:t>
            </a:r>
            <a:r>
              <a:rPr lang="en-US" altLang="zh-CN" sz="2400" dirty="0" err="1">
                <a:latin typeface="黑体" pitchFamily="2" charset="-122"/>
                <a:ea typeface="黑体" pitchFamily="2" charset="-122"/>
              </a:rPr>
              <a:t>torchtext</a:t>
            </a:r>
            <a:r>
              <a:rPr lang="zh-CN" altLang="en-US" sz="2400" dirty="0">
                <a:latin typeface="黑体" pitchFamily="2" charset="-122"/>
                <a:ea typeface="黑体" pitchFamily="2" charset="-122"/>
              </a:rPr>
              <a:t>），适用于从研究实验到大规模模型部署的各种场景。</a:t>
            </a:r>
            <a:endParaRPr lang="zh-CN" altLang="en-US" sz="2000" dirty="0">
              <a:latin typeface="黑体" pitchFamily="2" charset="-122"/>
              <a:ea typeface="黑体" pitchFamily="2" charset="-122"/>
            </a:endParaRPr>
          </a:p>
        </p:txBody>
      </p:sp>
      <p:sp>
        <p:nvSpPr>
          <p:cNvPr id="3" name="标题 1"/>
          <p:cNvSpPr>
            <a:spLocks noGrp="1"/>
          </p:cNvSpPr>
          <p:nvPr/>
        </p:nvSpPr>
        <p:spPr>
          <a:xfrm>
            <a:off x="908309" y="103411"/>
            <a:ext cx="7827386" cy="471055"/>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chemeClr val="bg1"/>
                </a:solidFill>
                <a:latin typeface="微软雅黑" charset="-122"/>
                <a:ea typeface="微软雅黑" charset="-122"/>
                <a:cs typeface="+mn-cs"/>
                <a:sym typeface="微软雅黑" charset="-122"/>
              </a:rPr>
              <a:t>项目一</a:t>
            </a:r>
            <a:r>
              <a:rPr lang="en-US" altLang="zh-CN" sz="3200" b="1" dirty="0">
                <a:solidFill>
                  <a:schemeClr val="bg1"/>
                </a:solidFill>
                <a:latin typeface="微软雅黑" charset="-122"/>
                <a:ea typeface="微软雅黑" charset="-122"/>
                <a:cs typeface="+mn-cs"/>
                <a:sym typeface="微软雅黑" charset="-122"/>
              </a:rPr>
              <a:t>：Pytorch</a:t>
            </a:r>
            <a:r>
              <a:rPr lang="zh-CN" altLang="en-US" sz="3200" b="1" dirty="0">
                <a:solidFill>
                  <a:schemeClr val="bg1"/>
                </a:solidFill>
                <a:latin typeface="微软雅黑" charset="-122"/>
                <a:ea typeface="微软雅黑" charset="-122"/>
                <a:cs typeface="+mn-cs"/>
                <a:sym typeface="微软雅黑" charset="-122"/>
              </a:rPr>
              <a:t>算子的实现与优化</a:t>
            </a:r>
            <a:endParaRPr lang="zh-CN" altLang="en-US" sz="3200" b="1" dirty="0">
              <a:solidFill>
                <a:schemeClr val="bg1"/>
              </a:solidFill>
              <a:latin typeface="微软雅黑" charset="-122"/>
              <a:ea typeface="微软雅黑" charset="-122"/>
              <a:cs typeface="+mn-cs"/>
              <a:sym typeface="微软雅黑" charset="-122"/>
            </a:endParaRP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type="body" sz="quarter" idx="11"/>
          </p:nvPr>
        </p:nvSpPr>
        <p:spPr>
          <a:xfrm>
            <a:off x="958850" y="43656"/>
            <a:ext cx="10001249" cy="5899943"/>
          </a:xfrm>
        </p:spPr>
        <p:txBody>
          <a:bodyPr/>
          <a:lstStyle/>
          <a:p>
            <a:pPr marL="0" indent="0">
              <a:lnSpc>
                <a:spcPct val="150000"/>
              </a:lnSpc>
              <a:buNone/>
            </a:pPr>
            <a:r>
              <a:rPr lang="zh-CN" altLang="en-US" sz="2800" dirty="0">
                <a:solidFill>
                  <a:schemeClr val="tx1"/>
                </a:solidFill>
                <a:latin typeface="黑体" pitchFamily="2" charset="-122"/>
                <a:ea typeface="黑体" pitchFamily="2" charset="-122"/>
              </a:rPr>
              <a:t>（二）背景介绍：</a:t>
            </a:r>
            <a:endParaRPr lang="en-US" altLang="zh-CN" sz="2800" dirty="0">
              <a:solidFill>
                <a:schemeClr val="tx1"/>
              </a:solidFill>
              <a:latin typeface="黑体" pitchFamily="2" charset="-122"/>
              <a:ea typeface="黑体" pitchFamily="2" charset="-122"/>
            </a:endParaRPr>
          </a:p>
          <a:p>
            <a:pPr marL="400050" lvl="1" indent="0">
              <a:lnSpc>
                <a:spcPct val="150000"/>
              </a:lnSpc>
              <a:buNone/>
            </a:pPr>
            <a:r>
              <a:rPr lang="en-US" altLang="zh-CN" sz="2400" dirty="0">
                <a:latin typeface="黑体" pitchFamily="2" charset="-122"/>
                <a:ea typeface="黑体" pitchFamily="2" charset="-122"/>
              </a:rPr>
              <a:t>YOLOv5</a:t>
            </a:r>
            <a:r>
              <a:rPr lang="zh-CN" altLang="en-US" sz="2400" dirty="0">
                <a:latin typeface="黑体" pitchFamily="2" charset="-122"/>
                <a:ea typeface="黑体" pitchFamily="2" charset="-122"/>
              </a:rPr>
              <a:t>：</a:t>
            </a:r>
            <a:endParaRPr lang="en-US" altLang="zh-CN" sz="2400" dirty="0">
              <a:latin typeface="黑体" pitchFamily="2" charset="-122"/>
              <a:ea typeface="黑体" pitchFamily="2" charset="-122"/>
            </a:endParaRPr>
          </a:p>
          <a:p>
            <a:pPr marL="400050" lvl="1" indent="0">
              <a:lnSpc>
                <a:spcPct val="150000"/>
              </a:lnSpc>
              <a:buNone/>
            </a:pPr>
            <a:r>
              <a:rPr lang="en-US" altLang="zh-CN" sz="2400" dirty="0">
                <a:latin typeface="黑体" pitchFamily="2" charset="-122"/>
                <a:ea typeface="黑体" pitchFamily="2" charset="-122"/>
              </a:rPr>
              <a:t>YOLOv5 </a:t>
            </a:r>
            <a:r>
              <a:rPr lang="zh-CN" altLang="en-US" sz="2400" dirty="0">
                <a:latin typeface="黑体" pitchFamily="2" charset="-122"/>
                <a:ea typeface="黑体" pitchFamily="2" charset="-122"/>
              </a:rPr>
              <a:t>是一种基于单阶段结构的高效目标检测模型，使用轻量化的 </a:t>
            </a:r>
            <a:r>
              <a:rPr lang="en-US" altLang="zh-CN" sz="2400" dirty="0" err="1">
                <a:latin typeface="黑体" pitchFamily="2" charset="-122"/>
                <a:ea typeface="黑体" pitchFamily="2" charset="-122"/>
              </a:rPr>
              <a:t>CSPDarknet</a:t>
            </a:r>
            <a:r>
              <a:rPr lang="en-US" altLang="zh-CN" sz="2400" dirty="0">
                <a:latin typeface="黑体" pitchFamily="2" charset="-122"/>
                <a:ea typeface="黑体" pitchFamily="2" charset="-122"/>
              </a:rPr>
              <a:t> </a:t>
            </a:r>
            <a:r>
              <a:rPr lang="zh-CN" altLang="en-US" sz="2400" dirty="0">
                <a:latin typeface="黑体" pitchFamily="2" charset="-122"/>
                <a:ea typeface="黑体" pitchFamily="2" charset="-122"/>
              </a:rPr>
              <a:t>作为主干网络并结合特征金字塔（</a:t>
            </a:r>
            <a:r>
              <a:rPr lang="en-US" altLang="zh-CN" sz="2400" dirty="0">
                <a:latin typeface="黑体" pitchFamily="2" charset="-122"/>
                <a:ea typeface="黑体" pitchFamily="2" charset="-122"/>
              </a:rPr>
              <a:t>FPN/PAN</a:t>
            </a:r>
            <a:r>
              <a:rPr lang="zh-CN" altLang="en-US" sz="2400" dirty="0">
                <a:latin typeface="黑体" pitchFamily="2" charset="-122"/>
                <a:ea typeface="黑体" pitchFamily="2" charset="-122"/>
              </a:rPr>
              <a:t>）实现多尺度检测，特点是推理速度极快、部署方便、适用于实时应用如监控、自动驾驶和无人机检测等。</a:t>
            </a:r>
            <a:endParaRPr lang="zh-CN" altLang="en-US" sz="2000" dirty="0">
              <a:latin typeface="黑体" pitchFamily="2" charset="-122"/>
              <a:ea typeface="黑体" pitchFamily="2" charset="-122"/>
            </a:endParaRPr>
          </a:p>
        </p:txBody>
      </p:sp>
      <p:sp>
        <p:nvSpPr>
          <p:cNvPr id="3" name="标题 1"/>
          <p:cNvSpPr>
            <a:spLocks noGrp="1"/>
          </p:cNvSpPr>
          <p:nvPr/>
        </p:nvSpPr>
        <p:spPr>
          <a:xfrm>
            <a:off x="908309" y="103411"/>
            <a:ext cx="7827386" cy="471055"/>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chemeClr val="bg1"/>
                </a:solidFill>
                <a:latin typeface="微软雅黑" charset="-122"/>
                <a:ea typeface="微软雅黑" charset="-122"/>
                <a:cs typeface="+mn-cs"/>
                <a:sym typeface="微软雅黑" charset="-122"/>
              </a:rPr>
              <a:t>项目一</a:t>
            </a:r>
            <a:r>
              <a:rPr lang="en-US" altLang="zh-CN" sz="3200" b="1" dirty="0">
                <a:solidFill>
                  <a:schemeClr val="bg1"/>
                </a:solidFill>
                <a:latin typeface="微软雅黑" charset="-122"/>
                <a:ea typeface="微软雅黑" charset="-122"/>
                <a:cs typeface="+mn-cs"/>
                <a:sym typeface="微软雅黑" charset="-122"/>
              </a:rPr>
              <a:t>：Pytorch</a:t>
            </a:r>
            <a:r>
              <a:rPr lang="zh-CN" altLang="en-US" sz="3200" b="1" dirty="0">
                <a:solidFill>
                  <a:schemeClr val="bg1"/>
                </a:solidFill>
                <a:latin typeface="微软雅黑" charset="-122"/>
                <a:ea typeface="微软雅黑" charset="-122"/>
                <a:cs typeface="+mn-cs"/>
                <a:sym typeface="微软雅黑" charset="-122"/>
              </a:rPr>
              <a:t>算子的实现与优化</a:t>
            </a:r>
            <a:endParaRPr lang="zh-CN" altLang="en-US" sz="3200" b="1" dirty="0">
              <a:solidFill>
                <a:schemeClr val="bg1"/>
              </a:solidFill>
              <a:latin typeface="微软雅黑" charset="-122"/>
              <a:ea typeface="微软雅黑" charset="-122"/>
              <a:cs typeface="+mn-cs"/>
              <a:sym typeface="微软雅黑" charset="-122"/>
            </a:endParaRP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type="body" sz="quarter" idx="11"/>
          </p:nvPr>
        </p:nvSpPr>
        <p:spPr>
          <a:xfrm>
            <a:off x="908309" y="0"/>
            <a:ext cx="10513399" cy="6122193"/>
          </a:xfrm>
        </p:spPr>
        <p:txBody>
          <a:bodyPr/>
          <a:lstStyle/>
          <a:p>
            <a:pPr marL="0" indent="0">
              <a:lnSpc>
                <a:spcPct val="150000"/>
              </a:lnSpc>
              <a:buNone/>
            </a:pPr>
            <a:r>
              <a:rPr lang="zh-CN" altLang="en-US" sz="2800" dirty="0">
                <a:solidFill>
                  <a:schemeClr val="tx1"/>
                </a:solidFill>
                <a:latin typeface="黑体" pitchFamily="2" charset="-122"/>
                <a:ea typeface="黑体" pitchFamily="2" charset="-122"/>
              </a:rPr>
              <a:t>（二）背景介绍：</a:t>
            </a:r>
            <a:endParaRPr lang="en-US" altLang="zh-CN" sz="2800" dirty="0">
              <a:solidFill>
                <a:schemeClr val="tx1"/>
              </a:solidFill>
              <a:latin typeface="黑体" pitchFamily="2" charset="-122"/>
              <a:ea typeface="黑体" pitchFamily="2" charset="-122"/>
            </a:endParaRPr>
          </a:p>
          <a:p>
            <a:pPr marL="400050" lvl="1" indent="0">
              <a:lnSpc>
                <a:spcPct val="150000"/>
              </a:lnSpc>
              <a:buNone/>
            </a:pPr>
            <a:r>
              <a:rPr lang="en-US" altLang="zh-CN" sz="2400" dirty="0">
                <a:latin typeface="黑体" pitchFamily="2" charset="-122"/>
                <a:ea typeface="黑体" pitchFamily="2" charset="-122"/>
              </a:rPr>
              <a:t>Transformer</a:t>
            </a:r>
            <a:r>
              <a:rPr lang="zh-CN" altLang="en-US" sz="2400" dirty="0">
                <a:latin typeface="黑体" pitchFamily="2" charset="-122"/>
                <a:ea typeface="黑体" pitchFamily="2" charset="-122"/>
              </a:rPr>
              <a:t>：</a:t>
            </a:r>
            <a:endParaRPr lang="en-US" altLang="zh-CN" sz="2400" dirty="0">
              <a:latin typeface="黑体" pitchFamily="2" charset="-122"/>
              <a:ea typeface="黑体" pitchFamily="2" charset="-122"/>
            </a:endParaRPr>
          </a:p>
          <a:p>
            <a:pPr marL="400050" lvl="1" indent="0">
              <a:lnSpc>
                <a:spcPct val="150000"/>
              </a:lnSpc>
              <a:buNone/>
            </a:pPr>
            <a:r>
              <a:rPr lang="en-US" altLang="zh-CN" sz="2400" dirty="0">
                <a:latin typeface="黑体" pitchFamily="2" charset="-122"/>
                <a:ea typeface="黑体" pitchFamily="2" charset="-122"/>
              </a:rPr>
              <a:t>Transformer </a:t>
            </a:r>
            <a:r>
              <a:rPr lang="zh-CN" altLang="en-US" sz="2400" dirty="0">
                <a:latin typeface="黑体" pitchFamily="2" charset="-122"/>
                <a:ea typeface="黑体" pitchFamily="2" charset="-122"/>
              </a:rPr>
              <a:t>是一种基于自注意力机制的序列到序列模型，在机器翻译中通过编码器</a:t>
            </a:r>
            <a:r>
              <a:rPr lang="en-US" altLang="zh-CN" sz="2400" dirty="0">
                <a:latin typeface="黑体" pitchFamily="2" charset="-122"/>
                <a:ea typeface="黑体" pitchFamily="2" charset="-122"/>
              </a:rPr>
              <a:t>–</a:t>
            </a:r>
            <a:r>
              <a:rPr lang="zh-CN" altLang="en-US" sz="2400" dirty="0">
                <a:latin typeface="黑体" pitchFamily="2" charset="-122"/>
                <a:ea typeface="黑体" pitchFamily="2" charset="-122"/>
              </a:rPr>
              <a:t>解码器结构利用多头注意力捕获长距离依赖关系，从而实现比 </a:t>
            </a:r>
            <a:r>
              <a:rPr lang="en-US" altLang="zh-CN" sz="2400" dirty="0">
                <a:latin typeface="黑体" pitchFamily="2" charset="-122"/>
                <a:ea typeface="黑体" pitchFamily="2" charset="-122"/>
              </a:rPr>
              <a:t>RNN </a:t>
            </a:r>
            <a:r>
              <a:rPr lang="zh-CN" altLang="en-US" sz="2400" dirty="0">
                <a:latin typeface="黑体" pitchFamily="2" charset="-122"/>
                <a:ea typeface="黑体" pitchFamily="2" charset="-122"/>
              </a:rPr>
              <a:t>更强的上下文建模能力和更快的训练速度，是现代 </a:t>
            </a:r>
            <a:r>
              <a:rPr lang="en-US" altLang="zh-CN" sz="2400" dirty="0">
                <a:latin typeface="黑体" pitchFamily="2" charset="-122"/>
                <a:ea typeface="黑体" pitchFamily="2" charset="-122"/>
              </a:rPr>
              <a:t>NMT</a:t>
            </a:r>
            <a:r>
              <a:rPr lang="zh-CN" altLang="en-US" sz="2400" dirty="0">
                <a:latin typeface="黑体" pitchFamily="2" charset="-122"/>
                <a:ea typeface="黑体" pitchFamily="2" charset="-122"/>
              </a:rPr>
              <a:t>（</a:t>
            </a:r>
            <a:r>
              <a:rPr lang="en-US" altLang="zh-CN" sz="2400" dirty="0">
                <a:latin typeface="黑体" pitchFamily="2" charset="-122"/>
                <a:ea typeface="黑体" pitchFamily="2" charset="-122"/>
              </a:rPr>
              <a:t>Neural Machine Translation</a:t>
            </a:r>
            <a:r>
              <a:rPr lang="zh-CN" altLang="en-US" sz="2400" dirty="0">
                <a:latin typeface="黑体" pitchFamily="2" charset="-122"/>
                <a:ea typeface="黑体" pitchFamily="2" charset="-122"/>
              </a:rPr>
              <a:t>）的主流架构。</a:t>
            </a:r>
            <a:endParaRPr lang="zh-CN" altLang="en-US" sz="2400" dirty="0">
              <a:latin typeface="黑体" pitchFamily="2" charset="-122"/>
              <a:ea typeface="黑体" pitchFamily="2" charset="-122"/>
            </a:endParaRPr>
          </a:p>
        </p:txBody>
      </p:sp>
      <p:sp>
        <p:nvSpPr>
          <p:cNvPr id="3" name="标题 1"/>
          <p:cNvSpPr>
            <a:spLocks noGrp="1"/>
          </p:cNvSpPr>
          <p:nvPr/>
        </p:nvSpPr>
        <p:spPr>
          <a:xfrm>
            <a:off x="908309" y="103411"/>
            <a:ext cx="7827386" cy="471055"/>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chemeClr val="bg1"/>
                </a:solidFill>
                <a:latin typeface="微软雅黑" charset="-122"/>
                <a:ea typeface="微软雅黑" charset="-122"/>
                <a:cs typeface="+mn-cs"/>
                <a:sym typeface="微软雅黑" charset="-122"/>
              </a:rPr>
              <a:t>项目一</a:t>
            </a:r>
            <a:r>
              <a:rPr lang="en-US" altLang="zh-CN" sz="3200" b="1" dirty="0">
                <a:solidFill>
                  <a:schemeClr val="bg1"/>
                </a:solidFill>
                <a:latin typeface="微软雅黑" charset="-122"/>
                <a:ea typeface="微软雅黑" charset="-122"/>
                <a:cs typeface="+mn-cs"/>
                <a:sym typeface="微软雅黑" charset="-122"/>
              </a:rPr>
              <a:t>：Pytorch</a:t>
            </a:r>
            <a:r>
              <a:rPr lang="zh-CN" altLang="en-US" sz="3200" b="1" dirty="0">
                <a:solidFill>
                  <a:schemeClr val="bg1"/>
                </a:solidFill>
                <a:latin typeface="微软雅黑" charset="-122"/>
                <a:ea typeface="微软雅黑" charset="-122"/>
                <a:cs typeface="+mn-cs"/>
                <a:sym typeface="微软雅黑" charset="-122"/>
              </a:rPr>
              <a:t>算子的实现与优化</a:t>
            </a:r>
            <a:endParaRPr lang="zh-CN" altLang="en-US" sz="3200" b="1" dirty="0">
              <a:solidFill>
                <a:schemeClr val="bg1"/>
              </a:solidFill>
              <a:latin typeface="微软雅黑" charset="-122"/>
              <a:ea typeface="微软雅黑" charset="-122"/>
              <a:cs typeface="+mn-cs"/>
              <a:sym typeface="微软雅黑" charset="-122"/>
            </a:endParaRPr>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type="body" sz="quarter" idx="11"/>
          </p:nvPr>
        </p:nvSpPr>
        <p:spPr>
          <a:xfrm>
            <a:off x="853101" y="196056"/>
            <a:ext cx="10373699" cy="6268243"/>
          </a:xfrm>
        </p:spPr>
        <p:txBody>
          <a:bodyPr/>
          <a:lstStyle/>
          <a:p>
            <a:pPr marL="0" indent="0">
              <a:lnSpc>
                <a:spcPct val="150000"/>
              </a:lnSpc>
              <a:buNone/>
            </a:pPr>
            <a:r>
              <a:rPr lang="zh-CN" altLang="en-US" sz="2800" dirty="0">
                <a:solidFill>
                  <a:schemeClr val="tx1"/>
                </a:solidFill>
                <a:latin typeface="黑体" pitchFamily="2" charset="-122"/>
                <a:ea typeface="黑体" pitchFamily="2" charset="-122"/>
              </a:rPr>
              <a:t>（二）背景介绍：</a:t>
            </a:r>
            <a:endParaRPr lang="en-US" altLang="zh-CN" sz="2800" dirty="0">
              <a:solidFill>
                <a:schemeClr val="tx1"/>
              </a:solidFill>
              <a:latin typeface="黑体" pitchFamily="2" charset="-122"/>
              <a:ea typeface="黑体" pitchFamily="2" charset="-122"/>
            </a:endParaRPr>
          </a:p>
          <a:p>
            <a:pPr marL="400050" lvl="1" indent="0">
              <a:lnSpc>
                <a:spcPct val="150000"/>
              </a:lnSpc>
              <a:buNone/>
            </a:pPr>
            <a:r>
              <a:rPr lang="en-US" altLang="zh-CN" sz="2400" dirty="0" err="1">
                <a:latin typeface="黑体" pitchFamily="2" charset="-122"/>
                <a:ea typeface="黑体" pitchFamily="2" charset="-122"/>
              </a:rPr>
              <a:t>MobileNet</a:t>
            </a:r>
            <a:r>
              <a:rPr lang="zh-CN" altLang="en-US" dirty="0">
                <a:latin typeface="黑体" pitchFamily="2" charset="-122"/>
                <a:ea typeface="黑体" pitchFamily="2" charset="-122"/>
              </a:rPr>
              <a:t>：</a:t>
            </a:r>
            <a:endParaRPr lang="en-US" altLang="zh-CN" sz="2400" dirty="0">
              <a:latin typeface="黑体" pitchFamily="2" charset="-122"/>
              <a:ea typeface="黑体" pitchFamily="2" charset="-122"/>
            </a:endParaRPr>
          </a:p>
          <a:p>
            <a:pPr marL="400050" lvl="1" indent="0">
              <a:lnSpc>
                <a:spcPct val="150000"/>
              </a:lnSpc>
              <a:buNone/>
            </a:pPr>
            <a:r>
              <a:rPr lang="en-US" altLang="zh-CN" sz="2400" dirty="0" err="1">
                <a:latin typeface="黑体" pitchFamily="2" charset="-122"/>
                <a:ea typeface="黑体" pitchFamily="2" charset="-122"/>
              </a:rPr>
              <a:t>MobileNet</a:t>
            </a:r>
            <a:r>
              <a:rPr lang="en-US" altLang="zh-CN" sz="2400" dirty="0">
                <a:latin typeface="黑体" pitchFamily="2" charset="-122"/>
                <a:ea typeface="黑体" pitchFamily="2" charset="-122"/>
              </a:rPr>
              <a:t> </a:t>
            </a:r>
            <a:r>
              <a:rPr lang="zh-CN" altLang="en-US" sz="2400" dirty="0">
                <a:latin typeface="黑体" pitchFamily="2" charset="-122"/>
                <a:ea typeface="黑体" pitchFamily="2" charset="-122"/>
              </a:rPr>
              <a:t>是一种专为移动端和嵌入式设备设计的轻量级卷积神经网络，通过深度可分离卷积（</a:t>
            </a:r>
            <a:r>
              <a:rPr lang="en-US" altLang="zh-CN" sz="2400" dirty="0" err="1">
                <a:latin typeface="黑体" pitchFamily="2" charset="-122"/>
                <a:ea typeface="黑体" pitchFamily="2" charset="-122"/>
              </a:rPr>
              <a:t>Depthwise</a:t>
            </a:r>
            <a:r>
              <a:rPr lang="en-US" altLang="zh-CN" sz="2400" dirty="0">
                <a:latin typeface="黑体" pitchFamily="2" charset="-122"/>
                <a:ea typeface="黑体" pitchFamily="2" charset="-122"/>
              </a:rPr>
              <a:t> Separable Convolution</a:t>
            </a:r>
            <a:r>
              <a:rPr lang="zh-CN" altLang="en-US" sz="2400" dirty="0">
                <a:latin typeface="黑体" pitchFamily="2" charset="-122"/>
                <a:ea typeface="黑体" pitchFamily="2" charset="-122"/>
              </a:rPr>
              <a:t>）显著减少计算量和参数规模，同时保持较高分类精度，适用于资源受限场景下的图像分类、目标检测和嵌入式视觉任务，是移动端部署最常用的 </a:t>
            </a:r>
            <a:r>
              <a:rPr lang="en-US" altLang="zh-CN" sz="2400" dirty="0">
                <a:latin typeface="黑体" pitchFamily="2" charset="-122"/>
                <a:ea typeface="黑体" pitchFamily="2" charset="-122"/>
              </a:rPr>
              <a:t>CNN </a:t>
            </a:r>
            <a:r>
              <a:rPr lang="zh-CN" altLang="en-US" sz="2400" dirty="0">
                <a:latin typeface="黑体" pitchFamily="2" charset="-122"/>
                <a:ea typeface="黑体" pitchFamily="2" charset="-122"/>
              </a:rPr>
              <a:t>之一。</a:t>
            </a:r>
            <a:endParaRPr lang="zh-CN" altLang="en-US" sz="2400" dirty="0">
              <a:latin typeface="黑体" pitchFamily="2" charset="-122"/>
              <a:ea typeface="黑体" pitchFamily="2" charset="-122"/>
            </a:endParaRPr>
          </a:p>
        </p:txBody>
      </p:sp>
      <p:sp>
        <p:nvSpPr>
          <p:cNvPr id="3" name="标题 1"/>
          <p:cNvSpPr>
            <a:spLocks noGrp="1"/>
          </p:cNvSpPr>
          <p:nvPr/>
        </p:nvSpPr>
        <p:spPr>
          <a:xfrm>
            <a:off x="908309" y="103411"/>
            <a:ext cx="7827386" cy="471055"/>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chemeClr val="bg1"/>
                </a:solidFill>
                <a:latin typeface="微软雅黑" charset="-122"/>
                <a:ea typeface="微软雅黑" charset="-122"/>
                <a:cs typeface="+mn-cs"/>
                <a:sym typeface="微软雅黑" charset="-122"/>
              </a:rPr>
              <a:t>项目一</a:t>
            </a:r>
            <a:r>
              <a:rPr lang="en-US" altLang="zh-CN" sz="3200" b="1" dirty="0">
                <a:solidFill>
                  <a:schemeClr val="bg1"/>
                </a:solidFill>
                <a:latin typeface="微软雅黑" charset="-122"/>
                <a:ea typeface="微软雅黑" charset="-122"/>
                <a:cs typeface="+mn-cs"/>
                <a:sym typeface="微软雅黑" charset="-122"/>
              </a:rPr>
              <a:t>：Pytorch</a:t>
            </a:r>
            <a:r>
              <a:rPr lang="zh-CN" altLang="en-US" sz="3200" b="1" dirty="0">
                <a:solidFill>
                  <a:schemeClr val="bg1"/>
                </a:solidFill>
                <a:latin typeface="微软雅黑" charset="-122"/>
                <a:ea typeface="微软雅黑" charset="-122"/>
                <a:cs typeface="+mn-cs"/>
                <a:sym typeface="微软雅黑" charset="-122"/>
              </a:rPr>
              <a:t>算子的实现与优化</a:t>
            </a:r>
            <a:endParaRPr lang="zh-CN" altLang="en-US" sz="3200" b="1" dirty="0">
              <a:solidFill>
                <a:schemeClr val="bg1"/>
              </a:solidFill>
              <a:latin typeface="微软雅黑" charset="-122"/>
              <a:ea typeface="微软雅黑" charset="-122"/>
              <a:cs typeface="+mn-cs"/>
              <a:sym typeface="微软雅黑" charset="-122"/>
            </a:endParaRPr>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type="body" sz="quarter" idx="11"/>
          </p:nvPr>
        </p:nvSpPr>
        <p:spPr>
          <a:xfrm>
            <a:off x="546359" y="-94232"/>
            <a:ext cx="10595949" cy="6710932"/>
          </a:xfrm>
        </p:spPr>
        <p:txBody>
          <a:bodyPr/>
          <a:lstStyle/>
          <a:p>
            <a:pPr marL="0" indent="0">
              <a:lnSpc>
                <a:spcPct val="150000"/>
              </a:lnSpc>
              <a:buNone/>
            </a:pPr>
            <a:r>
              <a:rPr lang="zh-CN" altLang="en-US" sz="2800" dirty="0">
                <a:solidFill>
                  <a:schemeClr val="tx1"/>
                </a:solidFill>
                <a:latin typeface="黑体" pitchFamily="2" charset="-122"/>
                <a:ea typeface="黑体" pitchFamily="2" charset="-122"/>
              </a:rPr>
              <a:t>（二）背景介绍：</a:t>
            </a:r>
            <a:endParaRPr lang="zh-CN" altLang="en-US" sz="2800" dirty="0">
              <a:solidFill>
                <a:schemeClr val="tx1"/>
              </a:solidFill>
              <a:latin typeface="黑体" pitchFamily="2" charset="-122"/>
              <a:ea typeface="黑体" pitchFamily="2" charset="-122"/>
            </a:endParaRPr>
          </a:p>
          <a:p>
            <a:pPr marL="400050" lvl="1" indent="0">
              <a:lnSpc>
                <a:spcPct val="150000"/>
              </a:lnSpc>
              <a:buNone/>
            </a:pPr>
            <a:r>
              <a:rPr lang="en-US" altLang="zh-CN" sz="2400" dirty="0" err="1">
                <a:latin typeface="黑体" pitchFamily="2" charset="-122"/>
                <a:ea typeface="黑体" pitchFamily="2" charset="-122"/>
              </a:rPr>
              <a:t>Pytorch</a:t>
            </a:r>
            <a:r>
              <a:rPr lang="zh-CN" altLang="en-US" sz="2400" dirty="0">
                <a:latin typeface="黑体" pitchFamily="2" charset="-122"/>
                <a:ea typeface="黑体" pitchFamily="2" charset="-122"/>
              </a:rPr>
              <a:t>相关的框架：</a:t>
            </a:r>
            <a:endParaRPr lang="en-US" altLang="zh-CN" sz="2400" dirty="0">
              <a:latin typeface="黑体" pitchFamily="2" charset="-122"/>
              <a:ea typeface="黑体" pitchFamily="2" charset="-122"/>
            </a:endParaRPr>
          </a:p>
          <a:p>
            <a:pPr marL="400050" lvl="1" indent="0">
              <a:lnSpc>
                <a:spcPct val="150000"/>
              </a:lnSpc>
              <a:buNone/>
            </a:pPr>
            <a:r>
              <a:rPr lang="en-US" altLang="zh-CN" sz="2400" dirty="0" err="1">
                <a:latin typeface="黑体" pitchFamily="2" charset="-122"/>
                <a:ea typeface="黑体" pitchFamily="2" charset="-122"/>
              </a:rPr>
              <a:t>Pytorch</a:t>
            </a:r>
            <a:r>
              <a:rPr lang="zh-CN" altLang="en-US" sz="2400" dirty="0">
                <a:latin typeface="黑体" pitchFamily="2" charset="-122"/>
                <a:ea typeface="黑体" pitchFamily="2" charset="-122"/>
              </a:rPr>
              <a:t>代码量较大，但并不需要了解其中每一步的原理和语法细节，需要的部分我们会在实验步骤的文档中进行说明。</a:t>
            </a:r>
            <a:endParaRPr lang="en-US" altLang="zh-CN" sz="2400" dirty="0">
              <a:latin typeface="黑体" pitchFamily="2" charset="-122"/>
              <a:ea typeface="黑体" pitchFamily="2" charset="-122"/>
            </a:endParaRPr>
          </a:p>
        </p:txBody>
      </p:sp>
      <p:sp>
        <p:nvSpPr>
          <p:cNvPr id="3" name="标题 1"/>
          <p:cNvSpPr>
            <a:spLocks noGrp="1"/>
          </p:cNvSpPr>
          <p:nvPr/>
        </p:nvSpPr>
        <p:spPr>
          <a:xfrm>
            <a:off x="908309" y="103411"/>
            <a:ext cx="7827386" cy="471055"/>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chemeClr val="bg1"/>
                </a:solidFill>
                <a:latin typeface="微软雅黑" charset="-122"/>
                <a:ea typeface="微软雅黑" charset="-122"/>
                <a:cs typeface="+mn-cs"/>
                <a:sym typeface="微软雅黑" charset="-122"/>
              </a:rPr>
              <a:t>项目一</a:t>
            </a:r>
            <a:r>
              <a:rPr lang="en-US" altLang="zh-CN" sz="3200" b="1" dirty="0">
                <a:solidFill>
                  <a:schemeClr val="bg1"/>
                </a:solidFill>
                <a:latin typeface="微软雅黑" charset="-122"/>
                <a:ea typeface="微软雅黑" charset="-122"/>
                <a:cs typeface="+mn-cs"/>
                <a:sym typeface="微软雅黑" charset="-122"/>
              </a:rPr>
              <a:t>：Pytorch</a:t>
            </a:r>
            <a:r>
              <a:rPr lang="zh-CN" altLang="en-US" sz="3200" b="1" dirty="0">
                <a:solidFill>
                  <a:schemeClr val="bg1"/>
                </a:solidFill>
                <a:latin typeface="微软雅黑" charset="-122"/>
                <a:ea typeface="微软雅黑" charset="-122"/>
                <a:cs typeface="+mn-cs"/>
                <a:sym typeface="微软雅黑" charset="-122"/>
              </a:rPr>
              <a:t>算子的实现与优化</a:t>
            </a:r>
            <a:endParaRPr lang="zh-CN" altLang="en-US" sz="3200" b="1" dirty="0">
              <a:solidFill>
                <a:schemeClr val="bg1"/>
              </a:solidFill>
              <a:latin typeface="微软雅黑" charset="-122"/>
              <a:ea typeface="微软雅黑" charset="-122"/>
              <a:cs typeface="+mn-cs"/>
              <a:sym typeface="微软雅黑" charset="-122"/>
            </a:endParaRPr>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type="body" sz="quarter" idx="11"/>
          </p:nvPr>
        </p:nvSpPr>
        <p:spPr>
          <a:xfrm>
            <a:off x="596900" y="43656"/>
            <a:ext cx="11226799" cy="6490494"/>
          </a:xfrm>
        </p:spPr>
        <p:txBody>
          <a:bodyPr/>
          <a:lstStyle/>
          <a:p>
            <a:pPr marL="0" indent="0">
              <a:lnSpc>
                <a:spcPct val="150000"/>
              </a:lnSpc>
              <a:buNone/>
            </a:pPr>
            <a:r>
              <a:rPr lang="zh-CN" altLang="en-US" sz="2800" dirty="0">
                <a:solidFill>
                  <a:schemeClr val="tx1"/>
                </a:solidFill>
                <a:latin typeface="+mn-ea"/>
              </a:rPr>
              <a:t>（二）背景介绍：</a:t>
            </a:r>
            <a:endParaRPr lang="zh-CN" altLang="en-US" sz="2800" dirty="0">
              <a:solidFill>
                <a:schemeClr val="tx1"/>
              </a:solidFill>
              <a:latin typeface="+mn-ea"/>
            </a:endParaRPr>
          </a:p>
          <a:p>
            <a:pPr marL="400050" lvl="1" indent="0">
              <a:lnSpc>
                <a:spcPct val="150000"/>
              </a:lnSpc>
              <a:buNone/>
            </a:pPr>
            <a:r>
              <a:rPr lang="en-US" altLang="zh-CN" sz="2400" dirty="0" err="1">
                <a:latin typeface="+mn-ea"/>
              </a:rPr>
              <a:t>cuBLAS</a:t>
            </a:r>
            <a:r>
              <a:rPr lang="en-US" altLang="zh-CN" sz="2400" dirty="0">
                <a:latin typeface="+mn-ea"/>
              </a:rPr>
              <a:t> </a:t>
            </a:r>
            <a:r>
              <a:rPr lang="zh-CN" altLang="en-US" sz="2400" dirty="0">
                <a:latin typeface="+mn-ea"/>
              </a:rPr>
              <a:t>库可提供基本线性代数子程序 </a:t>
            </a:r>
            <a:r>
              <a:rPr lang="en-US" altLang="zh-CN" sz="2400" dirty="0">
                <a:latin typeface="+mn-ea"/>
              </a:rPr>
              <a:t>(BLAS) </a:t>
            </a:r>
            <a:r>
              <a:rPr lang="zh-CN" altLang="en-US" sz="2400" dirty="0">
                <a:latin typeface="+mn-ea"/>
              </a:rPr>
              <a:t>的 </a:t>
            </a:r>
            <a:r>
              <a:rPr lang="en-US" altLang="zh-CN" sz="2400" dirty="0">
                <a:latin typeface="+mn-ea"/>
              </a:rPr>
              <a:t>GPU </a:t>
            </a:r>
            <a:r>
              <a:rPr lang="zh-CN" altLang="en-US" sz="2400" dirty="0">
                <a:latin typeface="+mn-ea"/>
              </a:rPr>
              <a:t>加速实现。</a:t>
            </a:r>
            <a:r>
              <a:rPr lang="en-US" altLang="zh-CN" sz="2400" dirty="0" err="1">
                <a:latin typeface="+mn-ea"/>
              </a:rPr>
              <a:t>cuBLAS</a:t>
            </a:r>
            <a:r>
              <a:rPr lang="en-US" altLang="zh-CN" sz="2400" dirty="0">
                <a:latin typeface="+mn-ea"/>
              </a:rPr>
              <a:t> </a:t>
            </a:r>
            <a:r>
              <a:rPr lang="zh-CN" altLang="en-US" sz="2400" dirty="0">
                <a:latin typeface="+mn-ea"/>
              </a:rPr>
              <a:t>利用针对 </a:t>
            </a:r>
            <a:r>
              <a:rPr lang="en-US" altLang="zh-CN" sz="2400" dirty="0">
                <a:latin typeface="+mn-ea"/>
              </a:rPr>
              <a:t>NVIDIA GPU </a:t>
            </a:r>
            <a:r>
              <a:rPr lang="zh-CN" altLang="en-US" sz="2400" dirty="0">
                <a:latin typeface="+mn-ea"/>
              </a:rPr>
              <a:t>高度优化的插入式行业标准 </a:t>
            </a:r>
            <a:r>
              <a:rPr lang="en-US" altLang="zh-CN" sz="2400" dirty="0">
                <a:latin typeface="+mn-ea"/>
              </a:rPr>
              <a:t>BLAS API</a:t>
            </a:r>
            <a:r>
              <a:rPr lang="zh-CN" altLang="en-US" sz="2400" dirty="0">
                <a:latin typeface="+mn-ea"/>
              </a:rPr>
              <a:t>，加速 </a:t>
            </a:r>
            <a:r>
              <a:rPr lang="en-US" altLang="zh-CN" sz="2400" dirty="0">
                <a:latin typeface="+mn-ea"/>
              </a:rPr>
              <a:t>AI </a:t>
            </a:r>
            <a:r>
              <a:rPr lang="zh-CN" altLang="en-US" sz="2400" dirty="0">
                <a:latin typeface="+mn-ea"/>
              </a:rPr>
              <a:t>和 </a:t>
            </a:r>
            <a:r>
              <a:rPr lang="en-US" altLang="zh-CN" sz="2400" dirty="0">
                <a:latin typeface="+mn-ea"/>
              </a:rPr>
              <a:t>HPC </a:t>
            </a:r>
            <a:r>
              <a:rPr lang="zh-CN" altLang="en-US" sz="2400" dirty="0">
                <a:latin typeface="+mn-ea"/>
              </a:rPr>
              <a:t>应用。</a:t>
            </a:r>
            <a:endParaRPr lang="en-US" altLang="zh-CN" sz="2400" dirty="0">
              <a:latin typeface="+mn-ea"/>
            </a:endParaRPr>
          </a:p>
          <a:p>
            <a:pPr marL="400050" lvl="1" indent="0">
              <a:lnSpc>
                <a:spcPct val="150000"/>
              </a:lnSpc>
              <a:buNone/>
            </a:pPr>
            <a:r>
              <a:rPr lang="en-US" altLang="zh-CN" sz="2400" dirty="0" err="1">
                <a:latin typeface="+mn-ea"/>
              </a:rPr>
              <a:t>Pytorch</a:t>
            </a:r>
            <a:r>
              <a:rPr lang="zh-CN" altLang="en-US" sz="2400" dirty="0">
                <a:latin typeface="+mn-ea"/>
              </a:rPr>
              <a:t>的</a:t>
            </a:r>
            <a:r>
              <a:rPr lang="en-US" altLang="zh-CN" sz="2400" dirty="0">
                <a:latin typeface="+mn-ea"/>
              </a:rPr>
              <a:t>GPU</a:t>
            </a:r>
            <a:r>
              <a:rPr lang="zh-CN" altLang="en-US" sz="2400" dirty="0">
                <a:latin typeface="+mn-ea"/>
              </a:rPr>
              <a:t>版本算子，使用了</a:t>
            </a:r>
            <a:r>
              <a:rPr lang="en-US" altLang="zh-CN" sz="2400" dirty="0" err="1">
                <a:latin typeface="+mn-ea"/>
              </a:rPr>
              <a:t>cuBLAS</a:t>
            </a:r>
            <a:r>
              <a:rPr lang="zh-CN" altLang="en-US" sz="2400" dirty="0">
                <a:latin typeface="+mn-ea"/>
              </a:rPr>
              <a:t>库实现或</a:t>
            </a:r>
            <a:r>
              <a:rPr lang="en-US" altLang="zh-CN" sz="2400" dirty="0">
                <a:latin typeface="+mn-ea"/>
              </a:rPr>
              <a:t>CUDA</a:t>
            </a:r>
            <a:r>
              <a:rPr lang="zh-CN" altLang="en-US" sz="2400" dirty="0">
                <a:latin typeface="+mn-ea"/>
              </a:rPr>
              <a:t>实现。在本次实验中，需要尝试自己实现</a:t>
            </a:r>
            <a:r>
              <a:rPr lang="en-US" altLang="zh-CN" sz="2400" dirty="0" err="1">
                <a:latin typeface="+mn-ea"/>
              </a:rPr>
              <a:t>cuBLAS</a:t>
            </a:r>
            <a:r>
              <a:rPr lang="zh-CN" altLang="en-US" sz="2400" dirty="0">
                <a:latin typeface="+mn-ea"/>
              </a:rPr>
              <a:t>的功能以及自己重写</a:t>
            </a:r>
            <a:r>
              <a:rPr lang="en-US" altLang="zh-CN" sz="2400" dirty="0">
                <a:latin typeface="+mn-ea"/>
              </a:rPr>
              <a:t>CUDA</a:t>
            </a:r>
            <a:r>
              <a:rPr lang="zh-CN" altLang="en-US" sz="2400" dirty="0">
                <a:latin typeface="+mn-ea"/>
              </a:rPr>
              <a:t>实现。</a:t>
            </a:r>
            <a:endParaRPr lang="zh-CN" altLang="en-US" sz="2400" dirty="0">
              <a:latin typeface="+mn-ea"/>
            </a:endParaRPr>
          </a:p>
        </p:txBody>
      </p:sp>
      <p:sp>
        <p:nvSpPr>
          <p:cNvPr id="3" name="标题 1"/>
          <p:cNvSpPr>
            <a:spLocks noGrp="1"/>
          </p:cNvSpPr>
          <p:nvPr/>
        </p:nvSpPr>
        <p:spPr>
          <a:xfrm>
            <a:off x="908309" y="103411"/>
            <a:ext cx="7827386" cy="471055"/>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chemeClr val="bg1"/>
                </a:solidFill>
                <a:latin typeface="微软雅黑" charset="-122"/>
                <a:ea typeface="微软雅黑" charset="-122"/>
                <a:cs typeface="+mn-cs"/>
                <a:sym typeface="微软雅黑" charset="-122"/>
              </a:rPr>
              <a:t>项目一</a:t>
            </a:r>
            <a:r>
              <a:rPr lang="en-US" altLang="zh-CN" sz="3200" b="1" dirty="0">
                <a:solidFill>
                  <a:schemeClr val="bg1"/>
                </a:solidFill>
                <a:latin typeface="微软雅黑" charset="-122"/>
                <a:ea typeface="微软雅黑" charset="-122"/>
                <a:cs typeface="+mn-cs"/>
                <a:sym typeface="微软雅黑" charset="-122"/>
              </a:rPr>
              <a:t>：Pytorch</a:t>
            </a:r>
            <a:r>
              <a:rPr lang="zh-CN" altLang="en-US" sz="3200" b="1" dirty="0">
                <a:solidFill>
                  <a:schemeClr val="bg1"/>
                </a:solidFill>
                <a:latin typeface="微软雅黑" charset="-122"/>
                <a:ea typeface="微软雅黑" charset="-122"/>
                <a:cs typeface="+mn-cs"/>
                <a:sym typeface="微软雅黑" charset="-122"/>
              </a:rPr>
              <a:t>算子的实现与优化</a:t>
            </a:r>
            <a:endParaRPr lang="zh-CN" altLang="en-US" sz="3200" b="1" dirty="0">
              <a:solidFill>
                <a:schemeClr val="bg1"/>
              </a:solidFill>
              <a:latin typeface="微软雅黑" charset="-122"/>
              <a:ea typeface="微软雅黑" charset="-122"/>
              <a:cs typeface="+mn-cs"/>
              <a:sym typeface="微软雅黑" charset="-122"/>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sz="2400"/>
              <a:t>评分标准</a:t>
            </a:r>
            <a:endParaRPr lang="zh-CN" altLang="en-US" sz="2400"/>
          </a:p>
        </p:txBody>
      </p:sp>
      <p:sp>
        <p:nvSpPr>
          <p:cNvPr id="6" name="文本框 5"/>
          <p:cNvSpPr txBox="1"/>
          <p:nvPr/>
        </p:nvSpPr>
        <p:spPr>
          <a:xfrm>
            <a:off x="850900" y="861695"/>
            <a:ext cx="7306310" cy="1568450"/>
          </a:xfrm>
          <a:prstGeom prst="rect">
            <a:avLst/>
          </a:prstGeom>
          <a:noFill/>
        </p:spPr>
        <p:txBody>
          <a:bodyPr wrap="square" rtlCol="0" anchor="t">
            <a:spAutoFit/>
          </a:bodyPr>
          <a:lstStyle/>
          <a:p>
            <a:r>
              <a:rPr lang="en-US" altLang="zh-CN" sz="2400"/>
              <a:t>1.</a:t>
            </a:r>
            <a:r>
              <a:rPr lang="zh-CN" altLang="en-US" sz="2400"/>
              <a:t>保证正确性（</a:t>
            </a:r>
            <a:r>
              <a:rPr lang="en-US" altLang="zh-CN" sz="2400"/>
              <a:t>40%</a:t>
            </a:r>
            <a:r>
              <a:rPr lang="zh-CN" altLang="en-US" sz="2400"/>
              <a:t>）</a:t>
            </a:r>
            <a:r>
              <a:rPr lang="en-US" altLang="zh-CN" sz="2400"/>
              <a:t> </a:t>
            </a:r>
            <a:endParaRPr lang="en-US" altLang="zh-CN" sz="2400"/>
          </a:p>
          <a:p>
            <a:r>
              <a:rPr lang="en-US" altLang="zh-CN" sz="2400"/>
              <a:t>2.</a:t>
            </a:r>
            <a:r>
              <a:rPr lang="zh-CN" altLang="en-US" sz="2400"/>
              <a:t>是否有并行</a:t>
            </a:r>
            <a:r>
              <a:rPr lang="en-US" altLang="zh-CN" sz="2400"/>
              <a:t>/</a:t>
            </a:r>
            <a:r>
              <a:rPr lang="zh-CN" altLang="en-US" sz="2400"/>
              <a:t>串行时间和优化分析（</a:t>
            </a:r>
            <a:r>
              <a:rPr lang="en-US" altLang="zh-CN" sz="2400"/>
              <a:t>20%</a:t>
            </a:r>
            <a:r>
              <a:rPr lang="zh-CN" altLang="en-US" sz="2400"/>
              <a:t>）</a:t>
            </a:r>
            <a:endParaRPr lang="zh-CN" altLang="en-US" sz="2400"/>
          </a:p>
          <a:p>
            <a:r>
              <a:rPr lang="en-US" altLang="zh-CN" sz="2400"/>
              <a:t>3.</a:t>
            </a:r>
            <a:r>
              <a:rPr lang="zh-CN" altLang="en-US" sz="2400"/>
              <a:t>优化程度</a:t>
            </a:r>
            <a:r>
              <a:rPr lang="en-US" altLang="zh-CN" sz="2400"/>
              <a:t> </a:t>
            </a:r>
            <a:r>
              <a:rPr lang="zh-CN" altLang="en-US" sz="2400"/>
              <a:t>（</a:t>
            </a:r>
            <a:r>
              <a:rPr lang="en-US" altLang="zh-CN" sz="2400"/>
              <a:t>30%</a:t>
            </a:r>
            <a:r>
              <a:rPr lang="zh-CN" altLang="en-US" sz="2400"/>
              <a:t>）</a:t>
            </a:r>
            <a:r>
              <a:rPr lang="en-US" altLang="zh-CN" sz="2400"/>
              <a:t> </a:t>
            </a:r>
            <a:endParaRPr lang="en-US" altLang="zh-CN" sz="2400"/>
          </a:p>
          <a:p>
            <a:r>
              <a:rPr lang="en-US" altLang="zh-CN" sz="2400"/>
              <a:t>4.</a:t>
            </a:r>
            <a:r>
              <a:rPr lang="zh-CN" altLang="en-US" sz="2400"/>
              <a:t>代码和</a:t>
            </a:r>
            <a:r>
              <a:rPr lang="en-US" altLang="zh-CN" sz="2400"/>
              <a:t>readme</a:t>
            </a:r>
            <a:r>
              <a:rPr lang="zh-CN" altLang="en-US" sz="2400"/>
              <a:t>文档的完整对应（</a:t>
            </a:r>
            <a:r>
              <a:rPr lang="en-US" altLang="zh-CN" sz="2400"/>
              <a:t>10%</a:t>
            </a:r>
            <a:r>
              <a:rPr lang="zh-CN" altLang="en-US" sz="2400"/>
              <a:t>）</a:t>
            </a:r>
            <a:endParaRPr lang="zh-CN" altLang="en-US" sz="2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type="body" sz="quarter" idx="11"/>
          </p:nvPr>
        </p:nvSpPr>
        <p:spPr>
          <a:xfrm>
            <a:off x="565150" y="0"/>
            <a:ext cx="11226800" cy="4848225"/>
          </a:xfrm>
        </p:spPr>
        <p:txBody>
          <a:bodyPr/>
          <a:lstStyle/>
          <a:p>
            <a:pPr marL="0" indent="0">
              <a:lnSpc>
                <a:spcPct val="150000"/>
              </a:lnSpc>
              <a:buNone/>
            </a:pPr>
            <a:r>
              <a:rPr lang="zh-CN" altLang="en-US" sz="2400" dirty="0">
                <a:solidFill>
                  <a:schemeClr val="tx1"/>
                </a:solidFill>
                <a:latin typeface="+mn-ea"/>
              </a:rPr>
              <a:t>（二）背景介绍：</a:t>
            </a:r>
            <a:endParaRPr lang="zh-CN" altLang="en-US" sz="2400" dirty="0">
              <a:solidFill>
                <a:schemeClr val="tx1"/>
              </a:solidFill>
              <a:latin typeface="+mn-ea"/>
            </a:endParaRPr>
          </a:p>
          <a:p>
            <a:r>
              <a:rPr lang="zh-CN" altLang="en-US" sz="2400" b="0" dirty="0">
                <a:solidFill>
                  <a:schemeClr val="tx1"/>
                </a:solidFill>
                <a:latin typeface="+mn-ea"/>
              </a:rPr>
              <a:t>以</a:t>
            </a:r>
            <a:r>
              <a:rPr lang="en-US" altLang="zh-CN" sz="2400" b="0" dirty="0" err="1">
                <a:solidFill>
                  <a:schemeClr val="tx1"/>
                </a:solidFill>
                <a:latin typeface="+mn-ea"/>
              </a:rPr>
              <a:t>Pytorch</a:t>
            </a:r>
            <a:r>
              <a:rPr lang="zh-CN" altLang="en-US" sz="2400" b="0" dirty="0">
                <a:solidFill>
                  <a:schemeClr val="tx1"/>
                </a:solidFill>
                <a:latin typeface="+mn-ea"/>
              </a:rPr>
              <a:t>调用 </a:t>
            </a:r>
            <a:r>
              <a:rPr lang="en-US" altLang="zh-CN" sz="2400" b="0" dirty="0">
                <a:solidFill>
                  <a:schemeClr val="tx1"/>
                </a:solidFill>
                <a:latin typeface="+mn-ea"/>
              </a:rPr>
              <a:t>torch.mm </a:t>
            </a:r>
            <a:r>
              <a:rPr lang="zh-CN" altLang="en-US" sz="2400" b="0" dirty="0">
                <a:solidFill>
                  <a:schemeClr val="tx1"/>
                </a:solidFill>
                <a:latin typeface="+mn-ea"/>
              </a:rPr>
              <a:t>为例，</a:t>
            </a:r>
            <a:r>
              <a:rPr lang="en-US" altLang="zh-CN" sz="2400" b="0" dirty="0">
                <a:solidFill>
                  <a:schemeClr val="tx1"/>
                </a:solidFill>
                <a:latin typeface="+mn-ea"/>
              </a:rPr>
              <a:t>Python</a:t>
            </a:r>
            <a:r>
              <a:rPr lang="zh-CN" altLang="en-US" sz="2400" b="0" dirty="0">
                <a:solidFill>
                  <a:schemeClr val="tx1"/>
                </a:solidFill>
                <a:latin typeface="+mn-ea"/>
              </a:rPr>
              <a:t>框架代码会经过一系列的函数注册等实现，在最终的调用上使用</a:t>
            </a:r>
            <a:r>
              <a:rPr lang="en-US" altLang="zh-CN" sz="2400" b="0" dirty="0" err="1">
                <a:solidFill>
                  <a:schemeClr val="tx1"/>
                </a:solidFill>
                <a:latin typeface="+mn-ea"/>
              </a:rPr>
              <a:t>cublasSgemm</a:t>
            </a:r>
            <a:r>
              <a:rPr lang="en-US" altLang="zh-CN" sz="2400" b="0" dirty="0">
                <a:solidFill>
                  <a:schemeClr val="tx1"/>
                </a:solidFill>
                <a:latin typeface="+mn-ea"/>
              </a:rPr>
              <a:t> CUDA</a:t>
            </a:r>
            <a:r>
              <a:rPr lang="zh-CN" altLang="en-US" sz="2400" b="0" dirty="0">
                <a:solidFill>
                  <a:schemeClr val="tx1"/>
                </a:solidFill>
                <a:latin typeface="+mn-ea"/>
              </a:rPr>
              <a:t>库函数来实现具体的神经网络算子。</a:t>
            </a:r>
            <a:endParaRPr lang="zh-CN" altLang="en-US" sz="2400" b="0" dirty="0">
              <a:solidFill>
                <a:schemeClr val="tx1"/>
              </a:solidFill>
              <a:latin typeface="+mn-ea"/>
            </a:endParaRPr>
          </a:p>
        </p:txBody>
      </p:sp>
      <p:sp>
        <p:nvSpPr>
          <p:cNvPr id="3" name="标题 1"/>
          <p:cNvSpPr>
            <a:spLocks noGrp="1"/>
          </p:cNvSpPr>
          <p:nvPr/>
        </p:nvSpPr>
        <p:spPr>
          <a:xfrm>
            <a:off x="908309" y="103411"/>
            <a:ext cx="7827386" cy="471055"/>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chemeClr val="bg1"/>
                </a:solidFill>
                <a:latin typeface="微软雅黑" charset="-122"/>
                <a:ea typeface="微软雅黑" charset="-122"/>
                <a:cs typeface="+mn-cs"/>
                <a:sym typeface="微软雅黑" charset="-122"/>
              </a:rPr>
              <a:t>项目一</a:t>
            </a:r>
            <a:r>
              <a:rPr lang="en-US" altLang="zh-CN" sz="3200" b="1" dirty="0">
                <a:solidFill>
                  <a:schemeClr val="bg1"/>
                </a:solidFill>
                <a:latin typeface="微软雅黑" charset="-122"/>
                <a:ea typeface="微软雅黑" charset="-122"/>
                <a:cs typeface="+mn-cs"/>
                <a:sym typeface="微软雅黑" charset="-122"/>
              </a:rPr>
              <a:t>：Pytorch</a:t>
            </a:r>
            <a:r>
              <a:rPr lang="zh-CN" altLang="en-US" sz="3200" b="1" dirty="0">
                <a:solidFill>
                  <a:schemeClr val="bg1"/>
                </a:solidFill>
                <a:latin typeface="微软雅黑" charset="-122"/>
                <a:ea typeface="微软雅黑" charset="-122"/>
                <a:cs typeface="+mn-cs"/>
                <a:sym typeface="微软雅黑" charset="-122"/>
              </a:rPr>
              <a:t>算子的实现与优化</a:t>
            </a:r>
            <a:endParaRPr lang="zh-CN" altLang="en-US" sz="3200" b="1" dirty="0">
              <a:solidFill>
                <a:schemeClr val="bg1"/>
              </a:solidFill>
              <a:latin typeface="微软雅黑" charset="-122"/>
              <a:ea typeface="微软雅黑" charset="-122"/>
              <a:cs typeface="+mn-cs"/>
              <a:sym typeface="微软雅黑" charset="-122"/>
            </a:endParaRPr>
          </a:p>
        </p:txBody>
      </p:sp>
      <p:pic>
        <p:nvPicPr>
          <p:cNvPr id="4" name="图片 3"/>
          <p:cNvPicPr>
            <a:picLocks noChangeAspect="1"/>
          </p:cNvPicPr>
          <p:nvPr/>
        </p:nvPicPr>
        <p:blipFill>
          <a:blip r:embed="rId1"/>
          <a:stretch>
            <a:fillRect/>
          </a:stretch>
        </p:blipFill>
        <p:spPr>
          <a:xfrm>
            <a:off x="2861133" y="3574328"/>
            <a:ext cx="5766661" cy="2475411"/>
          </a:xfrm>
          <a:prstGeom prst="rect">
            <a:avLst/>
          </a:prstGeom>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type="body" sz="quarter" idx="11"/>
          </p:nvPr>
        </p:nvSpPr>
        <p:spPr>
          <a:xfrm>
            <a:off x="622300" y="1822451"/>
            <a:ext cx="10750550" cy="3943350"/>
          </a:xfrm>
        </p:spPr>
        <p:txBody>
          <a:bodyPr/>
          <a:lstStyle/>
          <a:p>
            <a:pPr marL="0" indent="0">
              <a:lnSpc>
                <a:spcPct val="150000"/>
              </a:lnSpc>
              <a:buNone/>
            </a:pPr>
            <a:r>
              <a:rPr lang="zh-CN" altLang="en-US" sz="2400" dirty="0">
                <a:solidFill>
                  <a:schemeClr val="tx1"/>
                </a:solidFill>
                <a:latin typeface="+mn-ea"/>
              </a:rPr>
              <a:t>（三）实验推荐步骤：</a:t>
            </a:r>
            <a:endParaRPr lang="en-US" altLang="zh-CN" sz="2400" dirty="0">
              <a:solidFill>
                <a:schemeClr val="tx1"/>
              </a:solidFill>
              <a:latin typeface="+mn-ea"/>
            </a:endParaRPr>
          </a:p>
          <a:p>
            <a:pPr marL="0" indent="0">
              <a:lnSpc>
                <a:spcPct val="150000"/>
              </a:lnSpc>
              <a:buNone/>
            </a:pPr>
            <a:r>
              <a:rPr lang="zh-CN" altLang="en-US" sz="2400" b="0" dirty="0">
                <a:solidFill>
                  <a:schemeClr val="tx1"/>
                </a:solidFill>
                <a:latin typeface="+mn-ea"/>
              </a:rPr>
              <a:t>需要使用有</a:t>
            </a:r>
            <a:r>
              <a:rPr lang="en-US" altLang="zh-CN" sz="2400" b="0" dirty="0">
                <a:solidFill>
                  <a:schemeClr val="tx1"/>
                </a:solidFill>
                <a:latin typeface="+mn-ea"/>
              </a:rPr>
              <a:t>GPU</a:t>
            </a:r>
            <a:r>
              <a:rPr lang="zh-CN" altLang="en-US" sz="2400" b="0" dirty="0">
                <a:solidFill>
                  <a:schemeClr val="tx1"/>
                </a:solidFill>
                <a:latin typeface="+mn-ea"/>
              </a:rPr>
              <a:t>的机器，推荐先行安装</a:t>
            </a:r>
            <a:r>
              <a:rPr lang="en-US" altLang="zh-CN" sz="2400" b="0" dirty="0" err="1">
                <a:solidFill>
                  <a:schemeClr val="tx1"/>
                </a:solidFill>
                <a:latin typeface="+mn-ea"/>
              </a:rPr>
              <a:t>conda</a:t>
            </a:r>
            <a:r>
              <a:rPr lang="zh-CN" altLang="en-US" sz="2400" b="0" dirty="0">
                <a:solidFill>
                  <a:schemeClr val="tx1"/>
                </a:solidFill>
                <a:latin typeface="+mn-ea"/>
              </a:rPr>
              <a:t>与</a:t>
            </a:r>
            <a:r>
              <a:rPr lang="en-US" altLang="zh-CN" sz="2400" b="0" dirty="0">
                <a:solidFill>
                  <a:schemeClr val="tx1"/>
                </a:solidFill>
                <a:latin typeface="+mn-ea"/>
              </a:rPr>
              <a:t>git</a:t>
            </a:r>
            <a:r>
              <a:rPr lang="zh-CN" altLang="en-US" sz="2400" b="0" dirty="0">
                <a:solidFill>
                  <a:schemeClr val="tx1"/>
                </a:solidFill>
                <a:latin typeface="+mn-ea"/>
              </a:rPr>
              <a:t>，然后安装</a:t>
            </a:r>
            <a:r>
              <a:rPr lang="en-US" altLang="zh-CN" sz="2400" b="0" dirty="0">
                <a:solidFill>
                  <a:schemeClr val="tx1"/>
                </a:solidFill>
                <a:latin typeface="+mn-ea"/>
              </a:rPr>
              <a:t>python(</a:t>
            </a:r>
            <a:r>
              <a:rPr lang="zh-CN" altLang="en-US" sz="2400" b="0" dirty="0">
                <a:solidFill>
                  <a:schemeClr val="tx1"/>
                </a:solidFill>
                <a:latin typeface="+mn-ea"/>
              </a:rPr>
              <a:t>推荐</a:t>
            </a:r>
            <a:r>
              <a:rPr lang="en-US" altLang="zh-CN" sz="2400" b="0" dirty="0">
                <a:solidFill>
                  <a:schemeClr val="tx1"/>
                </a:solidFill>
                <a:latin typeface="+mn-ea"/>
              </a:rPr>
              <a:t>&gt;=3.10)</a:t>
            </a:r>
            <a:r>
              <a:rPr lang="zh-CN" altLang="en-US" sz="2400" b="0" dirty="0">
                <a:solidFill>
                  <a:schemeClr val="tx1"/>
                </a:solidFill>
                <a:latin typeface="+mn-ea"/>
              </a:rPr>
              <a:t>，推荐从</a:t>
            </a:r>
            <a:r>
              <a:rPr lang="en-US" altLang="zh-CN" sz="2400" b="0" dirty="0" err="1">
                <a:solidFill>
                  <a:schemeClr val="tx1"/>
                </a:solidFill>
                <a:latin typeface="+mn-ea"/>
              </a:rPr>
              <a:t>pytorch</a:t>
            </a:r>
            <a:r>
              <a:rPr lang="zh-CN" altLang="en-US" sz="2400" b="0" dirty="0">
                <a:solidFill>
                  <a:schemeClr val="tx1"/>
                </a:solidFill>
                <a:latin typeface="+mn-ea"/>
              </a:rPr>
              <a:t>的</a:t>
            </a:r>
            <a:r>
              <a:rPr lang="en-US" altLang="zh-CN" sz="2400" b="0" dirty="0" err="1">
                <a:solidFill>
                  <a:schemeClr val="tx1"/>
                </a:solidFill>
                <a:latin typeface="+mn-ea"/>
              </a:rPr>
              <a:t>github</a:t>
            </a:r>
            <a:r>
              <a:rPr lang="zh-CN" altLang="en-US" sz="2400" b="0" dirty="0">
                <a:solidFill>
                  <a:schemeClr val="tx1"/>
                </a:solidFill>
                <a:latin typeface="+mn-ea"/>
              </a:rPr>
              <a:t>仓库找到对应版本</a:t>
            </a:r>
            <a:r>
              <a:rPr lang="en-US" altLang="zh-CN" sz="2400" b="0" dirty="0">
                <a:solidFill>
                  <a:schemeClr val="tx1"/>
                </a:solidFill>
                <a:latin typeface="+mn-ea"/>
              </a:rPr>
              <a:t>(</a:t>
            </a:r>
            <a:r>
              <a:rPr lang="zh-CN" altLang="en-US" sz="2400" b="0" dirty="0">
                <a:solidFill>
                  <a:schemeClr val="tx1"/>
                </a:solidFill>
                <a:latin typeface="+mn-ea"/>
              </a:rPr>
              <a:t>注意</a:t>
            </a:r>
            <a:r>
              <a:rPr lang="en-US" altLang="zh-CN" sz="2400" b="0" dirty="0">
                <a:solidFill>
                  <a:schemeClr val="tx1"/>
                </a:solidFill>
                <a:latin typeface="+mn-ea"/>
              </a:rPr>
              <a:t>CUDA</a:t>
            </a:r>
            <a:r>
              <a:rPr lang="zh-CN" altLang="en-US" sz="2400" b="0" dirty="0">
                <a:solidFill>
                  <a:schemeClr val="tx1"/>
                </a:solidFill>
                <a:latin typeface="+mn-ea"/>
              </a:rPr>
              <a:t>版本</a:t>
            </a:r>
            <a:r>
              <a:rPr lang="en-US" altLang="zh-CN" sz="2400" b="0" dirty="0">
                <a:solidFill>
                  <a:schemeClr val="tx1"/>
                </a:solidFill>
                <a:latin typeface="+mn-ea"/>
              </a:rPr>
              <a:t>)</a:t>
            </a:r>
            <a:r>
              <a:rPr lang="zh-CN" altLang="en-US" sz="2400" b="0" dirty="0">
                <a:solidFill>
                  <a:schemeClr val="tx1"/>
                </a:solidFill>
                <a:latin typeface="+mn-ea"/>
              </a:rPr>
              <a:t>的源码，从源码进行编译安装。</a:t>
            </a:r>
            <a:endParaRPr lang="en-US" altLang="zh-CN" sz="2400" b="0" dirty="0">
              <a:solidFill>
                <a:schemeClr val="tx1"/>
              </a:solidFill>
              <a:latin typeface="+mn-ea"/>
            </a:endParaRPr>
          </a:p>
          <a:p>
            <a:pPr marL="0" indent="0">
              <a:lnSpc>
                <a:spcPct val="150000"/>
              </a:lnSpc>
              <a:buNone/>
            </a:pPr>
            <a:endParaRPr lang="en-US" altLang="zh-CN" sz="2400" b="0" dirty="0">
              <a:solidFill>
                <a:schemeClr val="tx1"/>
              </a:solidFill>
              <a:latin typeface="+mn-ea"/>
            </a:endParaRPr>
          </a:p>
          <a:p>
            <a:pPr>
              <a:lnSpc>
                <a:spcPct val="150000"/>
              </a:lnSpc>
            </a:pPr>
            <a:r>
              <a:rPr lang="zh-CN" altLang="en-US" sz="2400" b="0" dirty="0">
                <a:solidFill>
                  <a:schemeClr val="tx1"/>
                </a:solidFill>
                <a:latin typeface="+mn-ea"/>
              </a:rPr>
              <a:t>并不要求使用某个特定版本的</a:t>
            </a:r>
            <a:r>
              <a:rPr lang="en-US" altLang="zh-CN" sz="2400" b="0" dirty="0" err="1">
                <a:solidFill>
                  <a:schemeClr val="tx1"/>
                </a:solidFill>
                <a:latin typeface="+mn-ea"/>
              </a:rPr>
              <a:t>pytorch</a:t>
            </a:r>
            <a:r>
              <a:rPr lang="zh-CN" altLang="en-US" sz="2400" b="0" dirty="0">
                <a:solidFill>
                  <a:schemeClr val="tx1"/>
                </a:solidFill>
                <a:latin typeface="+mn-ea"/>
              </a:rPr>
              <a:t>，需要注意的是新版本的</a:t>
            </a:r>
            <a:r>
              <a:rPr lang="en-US" altLang="zh-CN" sz="2400" b="0" dirty="0" err="1">
                <a:solidFill>
                  <a:schemeClr val="tx1"/>
                </a:solidFill>
                <a:latin typeface="+mn-ea"/>
              </a:rPr>
              <a:t>pytorch</a:t>
            </a:r>
            <a:r>
              <a:rPr lang="zh-CN" altLang="en-US" sz="2400" b="0" dirty="0">
                <a:solidFill>
                  <a:schemeClr val="tx1"/>
                </a:solidFill>
                <a:latin typeface="+mn-ea"/>
              </a:rPr>
              <a:t>已不再支持</a:t>
            </a:r>
            <a:r>
              <a:rPr lang="en-US" altLang="zh-CN" sz="2400" b="0" dirty="0">
                <a:solidFill>
                  <a:schemeClr val="tx1"/>
                </a:solidFill>
                <a:latin typeface="+mn-ea"/>
              </a:rPr>
              <a:t>CUDA11.x</a:t>
            </a:r>
            <a:r>
              <a:rPr lang="zh-CN" altLang="en-US" sz="2400" b="0" dirty="0">
                <a:solidFill>
                  <a:schemeClr val="tx1"/>
                </a:solidFill>
                <a:latin typeface="+mn-ea"/>
              </a:rPr>
              <a:t>，如果使用</a:t>
            </a:r>
            <a:r>
              <a:rPr lang="en-US" altLang="zh-CN" sz="2400" b="0" dirty="0">
                <a:solidFill>
                  <a:schemeClr val="tx1"/>
                </a:solidFill>
                <a:latin typeface="+mn-ea"/>
              </a:rPr>
              <a:t>CUDA11.x</a:t>
            </a:r>
            <a:r>
              <a:rPr lang="zh-CN" altLang="en-US" sz="2400" b="0" dirty="0">
                <a:solidFill>
                  <a:schemeClr val="tx1"/>
                </a:solidFill>
                <a:latin typeface="+mn-ea"/>
              </a:rPr>
              <a:t>需要切换到之前的版本。</a:t>
            </a:r>
            <a:endParaRPr lang="zh-CN" altLang="en-US" sz="2400" b="0" dirty="0">
              <a:solidFill>
                <a:schemeClr val="tx1"/>
              </a:solidFill>
              <a:latin typeface="+mn-ea"/>
            </a:endParaRPr>
          </a:p>
          <a:p>
            <a:pPr marL="0" indent="0">
              <a:lnSpc>
                <a:spcPct val="150000"/>
              </a:lnSpc>
              <a:buNone/>
            </a:pPr>
            <a:endParaRPr lang="zh-CN" altLang="en-US" sz="2400" b="0" dirty="0">
              <a:solidFill>
                <a:schemeClr val="tx1"/>
              </a:solidFill>
              <a:latin typeface="+mn-ea"/>
            </a:endParaRPr>
          </a:p>
          <a:p>
            <a:pPr marL="0" indent="0">
              <a:lnSpc>
                <a:spcPct val="150000"/>
              </a:lnSpc>
              <a:buNone/>
            </a:pPr>
            <a:endParaRPr lang="en-US" altLang="zh-CN" sz="2400" b="0" dirty="0">
              <a:solidFill>
                <a:schemeClr val="tx1"/>
              </a:solidFill>
              <a:latin typeface="+mn-ea"/>
            </a:endParaRPr>
          </a:p>
        </p:txBody>
      </p:sp>
      <p:sp>
        <p:nvSpPr>
          <p:cNvPr id="3" name="标题 1"/>
          <p:cNvSpPr>
            <a:spLocks noGrp="1"/>
          </p:cNvSpPr>
          <p:nvPr/>
        </p:nvSpPr>
        <p:spPr>
          <a:xfrm>
            <a:off x="908309" y="103411"/>
            <a:ext cx="7827386" cy="471055"/>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chemeClr val="bg1"/>
                </a:solidFill>
                <a:latin typeface="微软雅黑" charset="-122"/>
                <a:ea typeface="微软雅黑" charset="-122"/>
                <a:cs typeface="+mn-cs"/>
                <a:sym typeface="微软雅黑" charset="-122"/>
              </a:rPr>
              <a:t>项目一</a:t>
            </a:r>
            <a:r>
              <a:rPr lang="en-US" altLang="zh-CN" sz="3200" b="1" dirty="0">
                <a:solidFill>
                  <a:schemeClr val="bg1"/>
                </a:solidFill>
                <a:latin typeface="微软雅黑" charset="-122"/>
                <a:ea typeface="微软雅黑" charset="-122"/>
                <a:cs typeface="+mn-cs"/>
                <a:sym typeface="微软雅黑" charset="-122"/>
              </a:rPr>
              <a:t>：Pytorch</a:t>
            </a:r>
            <a:r>
              <a:rPr lang="zh-CN" altLang="en-US" sz="3200" b="1" dirty="0">
                <a:solidFill>
                  <a:schemeClr val="bg1"/>
                </a:solidFill>
                <a:latin typeface="微软雅黑" charset="-122"/>
                <a:ea typeface="微软雅黑" charset="-122"/>
                <a:cs typeface="+mn-cs"/>
                <a:sym typeface="微软雅黑" charset="-122"/>
              </a:rPr>
              <a:t>算子的实现与优化</a:t>
            </a:r>
            <a:endParaRPr lang="zh-CN" altLang="en-US" sz="3200" b="1" dirty="0">
              <a:solidFill>
                <a:schemeClr val="bg1"/>
              </a:solidFill>
              <a:latin typeface="微软雅黑" charset="-122"/>
              <a:ea typeface="微软雅黑" charset="-122"/>
              <a:cs typeface="+mn-cs"/>
              <a:sym typeface="微软雅黑" charset="-122"/>
            </a:endParaRPr>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type="body" sz="quarter" idx="11"/>
          </p:nvPr>
        </p:nvSpPr>
        <p:spPr>
          <a:xfrm>
            <a:off x="827701" y="0"/>
            <a:ext cx="9764099" cy="4762500"/>
          </a:xfrm>
        </p:spPr>
        <p:txBody>
          <a:bodyPr/>
          <a:lstStyle/>
          <a:p>
            <a:pPr marL="0" indent="0">
              <a:lnSpc>
                <a:spcPct val="150000"/>
              </a:lnSpc>
              <a:buNone/>
            </a:pPr>
            <a:r>
              <a:rPr lang="zh-CN" altLang="en-US" sz="2400" dirty="0">
                <a:solidFill>
                  <a:schemeClr val="tx1"/>
                </a:solidFill>
                <a:latin typeface="+mn-ea"/>
              </a:rPr>
              <a:t>（三）实验推荐步骤：</a:t>
            </a:r>
            <a:endParaRPr lang="en-US" altLang="zh-CN" sz="2400" dirty="0">
              <a:solidFill>
                <a:schemeClr val="tx1"/>
              </a:solidFill>
              <a:latin typeface="+mn-ea"/>
            </a:endParaRPr>
          </a:p>
          <a:p>
            <a:pPr marL="0" indent="0">
              <a:lnSpc>
                <a:spcPct val="200000"/>
              </a:lnSpc>
              <a:buNone/>
            </a:pPr>
            <a:r>
              <a:rPr lang="zh-CN" altLang="en-US" sz="2400" b="0" dirty="0">
                <a:solidFill>
                  <a:schemeClr val="tx1"/>
                </a:solidFill>
                <a:latin typeface="+mn-ea"/>
              </a:rPr>
              <a:t>算子调研：</a:t>
            </a:r>
            <a:endParaRPr lang="en-US" altLang="zh-CN" sz="2400" b="0" dirty="0">
              <a:solidFill>
                <a:schemeClr val="tx1"/>
              </a:solidFill>
              <a:latin typeface="+mn-ea"/>
            </a:endParaRPr>
          </a:p>
          <a:p>
            <a:pPr marL="0" indent="0">
              <a:lnSpc>
                <a:spcPct val="200000"/>
              </a:lnSpc>
              <a:buNone/>
            </a:pPr>
            <a:r>
              <a:rPr lang="zh-CN" altLang="en-US" sz="2400" b="0" dirty="0">
                <a:solidFill>
                  <a:schemeClr val="tx1"/>
                </a:solidFill>
                <a:latin typeface="+mn-ea"/>
              </a:rPr>
              <a:t>使用</a:t>
            </a:r>
            <a:r>
              <a:rPr lang="en-US" altLang="zh-CN" sz="2400" b="0" dirty="0" err="1">
                <a:solidFill>
                  <a:schemeClr val="tx1"/>
                </a:solidFill>
                <a:latin typeface="+mn-ea"/>
              </a:rPr>
              <a:t>Pytorch</a:t>
            </a:r>
            <a:r>
              <a:rPr lang="en-US" altLang="zh-CN" sz="2400" b="0" dirty="0">
                <a:solidFill>
                  <a:schemeClr val="tx1"/>
                </a:solidFill>
                <a:latin typeface="+mn-ea"/>
              </a:rPr>
              <a:t> Profiler</a:t>
            </a:r>
            <a:r>
              <a:rPr lang="zh-CN" altLang="en-US" sz="2400" b="0" dirty="0">
                <a:solidFill>
                  <a:schemeClr val="tx1"/>
                </a:solidFill>
                <a:latin typeface="+mn-ea"/>
              </a:rPr>
              <a:t>或其他方法调研底层设备的</a:t>
            </a:r>
            <a:r>
              <a:rPr lang="en-US" altLang="zh-CN" sz="2400" b="0" dirty="0">
                <a:solidFill>
                  <a:schemeClr val="tx1"/>
                </a:solidFill>
                <a:latin typeface="+mn-ea"/>
              </a:rPr>
              <a:t>kernel</a:t>
            </a:r>
            <a:r>
              <a:rPr lang="zh-CN" altLang="en-US" sz="2400" b="0" dirty="0">
                <a:solidFill>
                  <a:schemeClr val="tx1"/>
                </a:solidFill>
                <a:latin typeface="+mn-ea"/>
              </a:rPr>
              <a:t>调用情况，请调研统计神经网络用到的</a:t>
            </a:r>
            <a:r>
              <a:rPr lang="en-US" altLang="zh-CN" sz="2400" b="0" dirty="0">
                <a:solidFill>
                  <a:schemeClr val="tx1"/>
                </a:solidFill>
                <a:latin typeface="+mn-ea"/>
              </a:rPr>
              <a:t>GPU</a:t>
            </a:r>
            <a:r>
              <a:rPr lang="zh-CN" altLang="en-US" sz="2400" b="0" dirty="0">
                <a:solidFill>
                  <a:schemeClr val="tx1"/>
                </a:solidFill>
                <a:latin typeface="+mn-ea"/>
              </a:rPr>
              <a:t>的算子情况。</a:t>
            </a:r>
            <a:endParaRPr lang="en-US" altLang="zh-CN" sz="2400" b="0" dirty="0">
              <a:solidFill>
                <a:schemeClr val="tx1"/>
              </a:solidFill>
              <a:latin typeface="+mn-ea"/>
            </a:endParaRPr>
          </a:p>
        </p:txBody>
      </p:sp>
      <p:sp>
        <p:nvSpPr>
          <p:cNvPr id="3" name="标题 1"/>
          <p:cNvSpPr>
            <a:spLocks noGrp="1"/>
          </p:cNvSpPr>
          <p:nvPr/>
        </p:nvSpPr>
        <p:spPr>
          <a:xfrm>
            <a:off x="908309" y="103411"/>
            <a:ext cx="7827386" cy="471055"/>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chemeClr val="bg1"/>
                </a:solidFill>
                <a:latin typeface="微软雅黑" charset="-122"/>
                <a:ea typeface="微软雅黑" charset="-122"/>
                <a:cs typeface="+mn-cs"/>
                <a:sym typeface="微软雅黑" charset="-122"/>
              </a:rPr>
              <a:t>项目一</a:t>
            </a:r>
            <a:r>
              <a:rPr lang="en-US" altLang="zh-CN" sz="3200" b="1" dirty="0">
                <a:solidFill>
                  <a:schemeClr val="bg1"/>
                </a:solidFill>
                <a:latin typeface="微软雅黑" charset="-122"/>
                <a:ea typeface="微软雅黑" charset="-122"/>
                <a:cs typeface="+mn-cs"/>
                <a:sym typeface="微软雅黑" charset="-122"/>
              </a:rPr>
              <a:t>：Pytorch</a:t>
            </a:r>
            <a:r>
              <a:rPr lang="zh-CN" altLang="en-US" sz="3200" b="1" dirty="0">
                <a:solidFill>
                  <a:schemeClr val="bg1"/>
                </a:solidFill>
                <a:latin typeface="微软雅黑" charset="-122"/>
                <a:ea typeface="微软雅黑" charset="-122"/>
                <a:cs typeface="+mn-cs"/>
                <a:sym typeface="微软雅黑" charset="-122"/>
              </a:rPr>
              <a:t>算子的实现与优化</a:t>
            </a:r>
            <a:endParaRPr lang="zh-CN" altLang="en-US" sz="3200" b="1" dirty="0">
              <a:solidFill>
                <a:schemeClr val="bg1"/>
              </a:solidFill>
              <a:latin typeface="微软雅黑" charset="-122"/>
              <a:ea typeface="微软雅黑" charset="-122"/>
              <a:cs typeface="+mn-cs"/>
              <a:sym typeface="微软雅黑" charset="-122"/>
            </a:endParaRPr>
          </a:p>
        </p:txBody>
      </p:sp>
      <p:pic>
        <p:nvPicPr>
          <p:cNvPr id="4" name="图片 3"/>
          <p:cNvPicPr>
            <a:picLocks noChangeAspect="1"/>
          </p:cNvPicPr>
          <p:nvPr/>
        </p:nvPicPr>
        <p:blipFill>
          <a:blip r:embed="rId1"/>
          <a:stretch>
            <a:fillRect/>
          </a:stretch>
        </p:blipFill>
        <p:spPr>
          <a:xfrm>
            <a:off x="2937849" y="4280998"/>
            <a:ext cx="6670881" cy="1893404"/>
          </a:xfrm>
          <a:prstGeom prst="rect">
            <a:avLst/>
          </a:prstGeom>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type="body" sz="quarter" idx="11"/>
          </p:nvPr>
        </p:nvSpPr>
        <p:spPr>
          <a:xfrm>
            <a:off x="590551" y="996950"/>
            <a:ext cx="11201400" cy="4978399"/>
          </a:xfrm>
        </p:spPr>
        <p:txBody>
          <a:bodyPr/>
          <a:lstStyle/>
          <a:p>
            <a:pPr marL="0" indent="0">
              <a:lnSpc>
                <a:spcPct val="150000"/>
              </a:lnSpc>
              <a:buNone/>
            </a:pPr>
            <a:r>
              <a:rPr lang="zh-CN" altLang="en-US" sz="2400" dirty="0">
                <a:solidFill>
                  <a:schemeClr val="tx1"/>
                </a:solidFill>
                <a:latin typeface="+mn-ea"/>
              </a:rPr>
              <a:t>（三）实验推荐步骤：</a:t>
            </a:r>
            <a:endParaRPr lang="en-US" altLang="zh-CN" sz="2400" dirty="0">
              <a:solidFill>
                <a:schemeClr val="tx1"/>
              </a:solidFill>
              <a:latin typeface="+mn-ea"/>
            </a:endParaRPr>
          </a:p>
          <a:p>
            <a:pPr marL="0" indent="0">
              <a:lnSpc>
                <a:spcPct val="200000"/>
              </a:lnSpc>
              <a:buNone/>
            </a:pPr>
            <a:r>
              <a:rPr lang="zh-CN" altLang="en-US" sz="2400" b="0" dirty="0">
                <a:solidFill>
                  <a:schemeClr val="tx1"/>
                </a:solidFill>
                <a:latin typeface="+mn-ea"/>
              </a:rPr>
              <a:t>算子调研：</a:t>
            </a:r>
            <a:endParaRPr lang="en-US" altLang="zh-CN" sz="2400" b="0" dirty="0">
              <a:solidFill>
                <a:schemeClr val="tx1"/>
              </a:solidFill>
              <a:latin typeface="+mn-ea"/>
            </a:endParaRPr>
          </a:p>
          <a:p>
            <a:pPr marL="0" indent="0">
              <a:lnSpc>
                <a:spcPct val="200000"/>
              </a:lnSpc>
              <a:buNone/>
            </a:pPr>
            <a:r>
              <a:rPr lang="en-US" altLang="zh-CN" sz="2000" b="0" dirty="0">
                <a:solidFill>
                  <a:schemeClr val="tx1"/>
                </a:solidFill>
                <a:latin typeface="+mn-ea"/>
              </a:rPr>
              <a:t>1. </a:t>
            </a:r>
            <a:r>
              <a:rPr lang="zh-CN" altLang="en-US" sz="2000" b="0" dirty="0">
                <a:solidFill>
                  <a:schemeClr val="tx1"/>
                </a:solidFill>
                <a:latin typeface="+mn-ea"/>
              </a:rPr>
              <a:t>请调研至少 </a:t>
            </a:r>
            <a:r>
              <a:rPr lang="en-US" altLang="zh-CN" sz="2000" b="0" dirty="0">
                <a:solidFill>
                  <a:schemeClr val="tx1"/>
                </a:solidFill>
                <a:latin typeface="+mn-ea"/>
              </a:rPr>
              <a:t>3 </a:t>
            </a:r>
            <a:r>
              <a:rPr lang="zh-CN" altLang="en-US" sz="2000" b="0" dirty="0">
                <a:solidFill>
                  <a:schemeClr val="tx1"/>
                </a:solidFill>
                <a:latin typeface="+mn-ea"/>
              </a:rPr>
              <a:t>个</a:t>
            </a:r>
            <a:r>
              <a:rPr lang="en-US" altLang="zh-CN" sz="2000" b="0" dirty="0" err="1">
                <a:solidFill>
                  <a:schemeClr val="tx1"/>
                </a:solidFill>
                <a:latin typeface="+mn-ea"/>
              </a:rPr>
              <a:t>Pytorch</a:t>
            </a:r>
            <a:r>
              <a:rPr lang="zh-CN" altLang="en-US" sz="2000" b="0" dirty="0">
                <a:solidFill>
                  <a:schemeClr val="tx1"/>
                </a:solidFill>
                <a:latin typeface="+mn-ea"/>
              </a:rPr>
              <a:t>对这些</a:t>
            </a:r>
            <a:r>
              <a:rPr lang="en-US" altLang="zh-CN" sz="2000" b="0" dirty="0">
                <a:solidFill>
                  <a:schemeClr val="tx1"/>
                </a:solidFill>
                <a:latin typeface="+mn-ea"/>
              </a:rPr>
              <a:t>CUDA</a:t>
            </a:r>
            <a:r>
              <a:rPr lang="zh-CN" altLang="en-US" sz="2000" b="0" dirty="0">
                <a:solidFill>
                  <a:schemeClr val="tx1"/>
                </a:solidFill>
                <a:latin typeface="+mn-ea"/>
              </a:rPr>
              <a:t>算子的实现方法（请尽可能调研自己选择的网络所使用到的），需要在报告中体现（可以从为何可以并行实现，并行维度的选择，</a:t>
            </a:r>
            <a:r>
              <a:rPr lang="en-US" altLang="zh-CN" sz="2000" b="0" dirty="0" err="1">
                <a:solidFill>
                  <a:schemeClr val="tx1"/>
                </a:solidFill>
                <a:latin typeface="+mn-ea"/>
              </a:rPr>
              <a:t>cuda</a:t>
            </a:r>
            <a:r>
              <a:rPr lang="en-US" altLang="zh-CN" sz="2000" b="0" dirty="0">
                <a:solidFill>
                  <a:schemeClr val="tx1"/>
                </a:solidFill>
                <a:latin typeface="+mn-ea"/>
              </a:rPr>
              <a:t> kernel</a:t>
            </a:r>
            <a:r>
              <a:rPr lang="zh-CN" altLang="en-US" sz="2000" b="0" dirty="0">
                <a:solidFill>
                  <a:schemeClr val="tx1"/>
                </a:solidFill>
                <a:latin typeface="+mn-ea"/>
              </a:rPr>
              <a:t>函数的代码逻辑，潜在优化空间来进行分析）。</a:t>
            </a:r>
            <a:endParaRPr lang="zh-CN" altLang="en-US" sz="2000" b="0" dirty="0">
              <a:solidFill>
                <a:schemeClr val="tx1"/>
              </a:solidFill>
              <a:latin typeface="+mn-ea"/>
            </a:endParaRPr>
          </a:p>
          <a:p>
            <a:pPr marL="0" indent="0">
              <a:lnSpc>
                <a:spcPct val="200000"/>
              </a:lnSpc>
              <a:buNone/>
            </a:pPr>
            <a:r>
              <a:rPr lang="en-US" altLang="zh-CN" sz="2000" b="0" dirty="0">
                <a:solidFill>
                  <a:schemeClr val="tx1"/>
                </a:solidFill>
                <a:latin typeface="+mn-ea"/>
              </a:rPr>
              <a:t>2. </a:t>
            </a:r>
            <a:r>
              <a:rPr lang="zh-CN" altLang="en-US" sz="2000" b="0" dirty="0">
                <a:solidFill>
                  <a:schemeClr val="tx1"/>
                </a:solidFill>
                <a:latin typeface="+mn-ea"/>
              </a:rPr>
              <a:t>除了</a:t>
            </a:r>
            <a:r>
              <a:rPr lang="en-US" altLang="zh-CN" sz="2000" b="0" dirty="0">
                <a:solidFill>
                  <a:schemeClr val="tx1"/>
                </a:solidFill>
                <a:latin typeface="+mn-ea"/>
              </a:rPr>
              <a:t>kernel</a:t>
            </a:r>
            <a:r>
              <a:rPr lang="zh-CN" altLang="en-US" sz="2000" b="0" dirty="0">
                <a:solidFill>
                  <a:schemeClr val="tx1"/>
                </a:solidFill>
                <a:latin typeface="+mn-ea"/>
              </a:rPr>
              <a:t>函数的实现，</a:t>
            </a:r>
            <a:r>
              <a:rPr lang="en-US" altLang="zh-CN" sz="2000" b="0" dirty="0">
                <a:solidFill>
                  <a:schemeClr val="tx1"/>
                </a:solidFill>
                <a:latin typeface="+mn-ea"/>
              </a:rPr>
              <a:t>CUDA</a:t>
            </a:r>
            <a:r>
              <a:rPr lang="zh-CN" altLang="en-US" sz="2000" b="0" dirty="0">
                <a:solidFill>
                  <a:schemeClr val="tx1"/>
                </a:solidFill>
                <a:latin typeface="+mn-ea"/>
              </a:rPr>
              <a:t>编程另一个很重要的部分就是对</a:t>
            </a:r>
            <a:r>
              <a:rPr lang="en-US" altLang="zh-CN" sz="2000" b="0" dirty="0">
                <a:solidFill>
                  <a:schemeClr val="tx1"/>
                </a:solidFill>
                <a:latin typeface="+mn-ea"/>
              </a:rPr>
              <a:t>CUDA Runtime</a:t>
            </a:r>
            <a:r>
              <a:rPr lang="zh-CN" altLang="en-US" sz="2000" b="0" dirty="0">
                <a:solidFill>
                  <a:schemeClr val="tx1"/>
                </a:solidFill>
                <a:latin typeface="+mn-ea"/>
              </a:rPr>
              <a:t>的调用。这部分和具体的算子实现有所分离。请调研</a:t>
            </a:r>
            <a:r>
              <a:rPr lang="en-US" altLang="zh-CN" sz="2000" b="0" dirty="0" err="1">
                <a:solidFill>
                  <a:schemeClr val="tx1"/>
                </a:solidFill>
                <a:latin typeface="+mn-ea"/>
              </a:rPr>
              <a:t>Pytorch</a:t>
            </a:r>
            <a:r>
              <a:rPr lang="zh-CN" altLang="en-US" sz="2000" b="0" dirty="0">
                <a:solidFill>
                  <a:schemeClr val="tx1"/>
                </a:solidFill>
                <a:latin typeface="+mn-ea"/>
              </a:rPr>
              <a:t>框架中对</a:t>
            </a:r>
            <a:r>
              <a:rPr lang="en-US" altLang="zh-CN" sz="2000" b="0" dirty="0">
                <a:solidFill>
                  <a:schemeClr val="tx1"/>
                </a:solidFill>
                <a:latin typeface="+mn-ea"/>
              </a:rPr>
              <a:t>CUDA Runtime API</a:t>
            </a:r>
            <a:r>
              <a:rPr lang="zh-CN" altLang="en-US" sz="2000" b="0" dirty="0">
                <a:solidFill>
                  <a:schemeClr val="tx1"/>
                </a:solidFill>
                <a:latin typeface="+mn-ea"/>
              </a:rPr>
              <a:t>的调用，需要在报告中体现（调用了哪些，何时调用，简述其在</a:t>
            </a:r>
            <a:r>
              <a:rPr lang="en-US" altLang="zh-CN" sz="2000" b="0" dirty="0" err="1">
                <a:solidFill>
                  <a:schemeClr val="tx1"/>
                </a:solidFill>
                <a:latin typeface="+mn-ea"/>
              </a:rPr>
              <a:t>Pytorch</a:t>
            </a:r>
            <a:r>
              <a:rPr lang="zh-CN" altLang="en-US" sz="2000" b="0" dirty="0">
                <a:solidFill>
                  <a:schemeClr val="tx1"/>
                </a:solidFill>
                <a:latin typeface="+mn-ea"/>
              </a:rPr>
              <a:t>背景下的作用）。</a:t>
            </a:r>
            <a:endParaRPr lang="en-US" altLang="zh-CN" sz="2000" b="0" dirty="0">
              <a:solidFill>
                <a:schemeClr val="tx1"/>
              </a:solidFill>
              <a:latin typeface="+mn-ea"/>
            </a:endParaRPr>
          </a:p>
        </p:txBody>
      </p:sp>
      <p:sp>
        <p:nvSpPr>
          <p:cNvPr id="3" name="标题 1"/>
          <p:cNvSpPr>
            <a:spLocks noGrp="1"/>
          </p:cNvSpPr>
          <p:nvPr/>
        </p:nvSpPr>
        <p:spPr>
          <a:xfrm>
            <a:off x="908309" y="103411"/>
            <a:ext cx="7827386" cy="471055"/>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chemeClr val="bg1"/>
                </a:solidFill>
                <a:latin typeface="微软雅黑" charset="-122"/>
                <a:ea typeface="微软雅黑" charset="-122"/>
                <a:cs typeface="+mn-cs"/>
                <a:sym typeface="微软雅黑" charset="-122"/>
              </a:rPr>
              <a:t>项目一</a:t>
            </a:r>
            <a:r>
              <a:rPr lang="en-US" altLang="zh-CN" sz="3200" b="1" dirty="0">
                <a:solidFill>
                  <a:schemeClr val="bg1"/>
                </a:solidFill>
                <a:latin typeface="微软雅黑" charset="-122"/>
                <a:ea typeface="微软雅黑" charset="-122"/>
                <a:cs typeface="+mn-cs"/>
                <a:sym typeface="微软雅黑" charset="-122"/>
              </a:rPr>
              <a:t>：Pytorch</a:t>
            </a:r>
            <a:r>
              <a:rPr lang="zh-CN" altLang="en-US" sz="3200" b="1" dirty="0">
                <a:solidFill>
                  <a:schemeClr val="bg1"/>
                </a:solidFill>
                <a:latin typeface="微软雅黑" charset="-122"/>
                <a:ea typeface="微软雅黑" charset="-122"/>
                <a:cs typeface="+mn-cs"/>
                <a:sym typeface="微软雅黑" charset="-122"/>
              </a:rPr>
              <a:t>算子的实现与优化</a:t>
            </a:r>
            <a:endParaRPr lang="zh-CN" altLang="en-US" sz="3200" b="1" dirty="0">
              <a:solidFill>
                <a:schemeClr val="bg1"/>
              </a:solidFill>
              <a:latin typeface="微软雅黑" charset="-122"/>
              <a:ea typeface="微软雅黑" charset="-122"/>
              <a:cs typeface="+mn-cs"/>
              <a:sym typeface="微软雅黑" charset="-122"/>
            </a:endParaRPr>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type="body" sz="quarter" idx="11"/>
          </p:nvPr>
        </p:nvSpPr>
        <p:spPr>
          <a:xfrm>
            <a:off x="675301" y="1383506"/>
            <a:ext cx="10691199" cy="4229894"/>
          </a:xfrm>
        </p:spPr>
        <p:txBody>
          <a:bodyPr/>
          <a:lstStyle/>
          <a:p>
            <a:pPr marL="0" indent="0">
              <a:lnSpc>
                <a:spcPct val="150000"/>
              </a:lnSpc>
              <a:buNone/>
            </a:pPr>
            <a:r>
              <a:rPr lang="zh-CN" altLang="en-US" sz="2800" dirty="0">
                <a:solidFill>
                  <a:schemeClr val="tx1"/>
                </a:solidFill>
                <a:latin typeface="+mn-ea"/>
              </a:rPr>
              <a:t>（三）实验推荐步骤：</a:t>
            </a:r>
            <a:endParaRPr lang="en-US" altLang="zh-CN" sz="2800" dirty="0">
              <a:solidFill>
                <a:schemeClr val="tx1"/>
              </a:solidFill>
              <a:latin typeface="+mn-ea"/>
            </a:endParaRPr>
          </a:p>
          <a:p>
            <a:pPr marL="0" indent="0">
              <a:lnSpc>
                <a:spcPct val="150000"/>
              </a:lnSpc>
              <a:buNone/>
            </a:pPr>
            <a:r>
              <a:rPr lang="zh-CN" altLang="en-US" sz="2400" b="0" dirty="0">
                <a:solidFill>
                  <a:schemeClr val="tx1"/>
                </a:solidFill>
                <a:latin typeface="+mn-ea"/>
              </a:rPr>
              <a:t>算子优化改写：</a:t>
            </a:r>
            <a:endParaRPr lang="en-US" altLang="zh-CN" sz="2400" b="0" dirty="0">
              <a:solidFill>
                <a:schemeClr val="tx1"/>
              </a:solidFill>
              <a:latin typeface="+mn-ea"/>
            </a:endParaRPr>
          </a:p>
          <a:p>
            <a:pPr marL="0" indent="0">
              <a:lnSpc>
                <a:spcPct val="200000"/>
              </a:lnSpc>
              <a:buNone/>
            </a:pPr>
            <a:r>
              <a:rPr lang="zh-CN" altLang="en-US" sz="2000" b="0" dirty="0">
                <a:solidFill>
                  <a:schemeClr val="tx1"/>
                </a:solidFill>
                <a:latin typeface="+mn-ea"/>
              </a:rPr>
              <a:t>根据调研结果，自行选择关键算子进行优化重写，不要调用</a:t>
            </a:r>
            <a:r>
              <a:rPr lang="en-US" altLang="zh-CN" sz="2000" b="0" dirty="0" err="1">
                <a:solidFill>
                  <a:schemeClr val="tx1"/>
                </a:solidFill>
                <a:latin typeface="+mn-ea"/>
              </a:rPr>
              <a:t>cuBLAS</a:t>
            </a:r>
            <a:r>
              <a:rPr lang="zh-CN" altLang="en-US" sz="2000" b="0" dirty="0">
                <a:solidFill>
                  <a:schemeClr val="tx1"/>
                </a:solidFill>
                <a:latin typeface="+mn-ea"/>
              </a:rPr>
              <a:t>等</a:t>
            </a:r>
            <a:r>
              <a:rPr lang="en-US" altLang="zh-CN" sz="2000" b="0" dirty="0">
                <a:solidFill>
                  <a:schemeClr val="tx1"/>
                </a:solidFill>
                <a:latin typeface="+mn-ea"/>
              </a:rPr>
              <a:t>CUDA</a:t>
            </a:r>
            <a:r>
              <a:rPr lang="zh-CN" altLang="en-US" sz="2000" b="0" dirty="0">
                <a:solidFill>
                  <a:schemeClr val="tx1"/>
                </a:solidFill>
                <a:latin typeface="+mn-ea"/>
              </a:rPr>
              <a:t>库。选择的角度可以有频繁程度、可优化空间等。</a:t>
            </a:r>
            <a:endParaRPr lang="zh-CN" altLang="en-US" sz="2000" b="0" dirty="0">
              <a:solidFill>
                <a:schemeClr val="tx1"/>
              </a:solidFill>
              <a:latin typeface="+mn-ea"/>
            </a:endParaRPr>
          </a:p>
          <a:p>
            <a:pPr marL="0" indent="0">
              <a:lnSpc>
                <a:spcPct val="200000"/>
              </a:lnSpc>
              <a:buNone/>
            </a:pPr>
            <a:r>
              <a:rPr lang="zh-CN" altLang="en-US" sz="2000" b="0" dirty="0">
                <a:solidFill>
                  <a:schemeClr val="tx1"/>
                </a:solidFill>
                <a:latin typeface="+mn-ea"/>
              </a:rPr>
              <a:t>注意：至少需要包含 </a:t>
            </a:r>
            <a:r>
              <a:rPr lang="en-US" altLang="zh-CN" sz="2000" b="0" dirty="0">
                <a:solidFill>
                  <a:schemeClr val="tx1"/>
                </a:solidFill>
                <a:latin typeface="+mn-ea"/>
              </a:rPr>
              <a:t>slow_conv2d_cuda </a:t>
            </a:r>
            <a:r>
              <a:rPr lang="zh-CN" altLang="en-US" sz="2000" b="0" dirty="0">
                <a:solidFill>
                  <a:schemeClr val="tx1"/>
                </a:solidFill>
                <a:latin typeface="+mn-ea"/>
              </a:rPr>
              <a:t>等关键算子的改写。随后执行所选神经网络的推理，并统计其执行时间并与之前进行对比。</a:t>
            </a:r>
            <a:endParaRPr lang="en-US" altLang="zh-CN" sz="2000" b="0" dirty="0">
              <a:solidFill>
                <a:schemeClr val="tx1"/>
              </a:solidFill>
              <a:latin typeface="+mn-ea"/>
            </a:endParaRPr>
          </a:p>
        </p:txBody>
      </p:sp>
      <p:sp>
        <p:nvSpPr>
          <p:cNvPr id="3" name="标题 1"/>
          <p:cNvSpPr>
            <a:spLocks noGrp="1"/>
          </p:cNvSpPr>
          <p:nvPr/>
        </p:nvSpPr>
        <p:spPr>
          <a:xfrm>
            <a:off x="908309" y="103411"/>
            <a:ext cx="7827386" cy="471055"/>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solidFill>
                  <a:schemeClr val="bg1"/>
                </a:solidFill>
                <a:latin typeface="微软雅黑" charset="-122"/>
                <a:ea typeface="微软雅黑" charset="-122"/>
                <a:cs typeface="+mn-cs"/>
                <a:sym typeface="微软雅黑" charset="-122"/>
              </a:rPr>
              <a:t>项目一</a:t>
            </a:r>
            <a:r>
              <a:rPr lang="en-US" altLang="zh-CN" sz="3200" b="1" dirty="0">
                <a:solidFill>
                  <a:schemeClr val="bg1"/>
                </a:solidFill>
                <a:latin typeface="微软雅黑" charset="-122"/>
                <a:ea typeface="微软雅黑" charset="-122"/>
                <a:cs typeface="+mn-cs"/>
                <a:sym typeface="微软雅黑" charset="-122"/>
              </a:rPr>
              <a:t>：Pytorch</a:t>
            </a:r>
            <a:r>
              <a:rPr lang="zh-CN" altLang="en-US" sz="3200" b="1" dirty="0">
                <a:solidFill>
                  <a:schemeClr val="bg1"/>
                </a:solidFill>
                <a:latin typeface="微软雅黑" charset="-122"/>
                <a:ea typeface="微软雅黑" charset="-122"/>
                <a:cs typeface="+mn-cs"/>
                <a:sym typeface="微软雅黑" charset="-122"/>
              </a:rPr>
              <a:t>算子的实现与优化</a:t>
            </a:r>
            <a:endParaRPr lang="zh-CN" altLang="en-US" sz="3200" b="1" dirty="0">
              <a:solidFill>
                <a:schemeClr val="bg1"/>
              </a:solidFill>
              <a:latin typeface="微软雅黑" charset="-122"/>
              <a:ea typeface="微软雅黑" charset="-122"/>
              <a:cs typeface="+mn-cs"/>
              <a:sym typeface="微软雅黑" charset="-122"/>
            </a:endParaRPr>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sz="2400"/>
              <a:t>验收标准</a:t>
            </a:r>
            <a:endParaRPr lang="zh-CN" altLang="en-US" sz="2400"/>
          </a:p>
        </p:txBody>
      </p:sp>
      <p:sp>
        <p:nvSpPr>
          <p:cNvPr id="2" name="文本框 1"/>
          <p:cNvSpPr txBox="1"/>
          <p:nvPr/>
        </p:nvSpPr>
        <p:spPr>
          <a:xfrm>
            <a:off x="549684" y="1045029"/>
            <a:ext cx="10922816" cy="4647426"/>
          </a:xfrm>
          <a:prstGeom prst="rect">
            <a:avLst/>
          </a:prstGeom>
          <a:noFill/>
        </p:spPr>
        <p:txBody>
          <a:bodyPr wrap="square" rtlCol="0" anchor="t">
            <a:spAutoFit/>
          </a:bodyPr>
          <a:lstStyle/>
          <a:p>
            <a:r>
              <a:rPr lang="zh-CN" altLang="en-US" sz="4000" dirty="0"/>
              <a:t>验收要求</a:t>
            </a:r>
            <a:r>
              <a:rPr lang="en-US" altLang="zh-CN" sz="4000" dirty="0"/>
              <a:t> </a:t>
            </a:r>
            <a:endParaRPr lang="en-US" altLang="zh-CN" sz="4000" dirty="0"/>
          </a:p>
          <a:p>
            <a:endParaRPr lang="en-US" altLang="zh-CN" sz="4000" dirty="0"/>
          </a:p>
          <a:p>
            <a:pPr marL="457200" indent="-457200">
              <a:buAutoNum type="arabicPeriod"/>
            </a:pPr>
            <a:r>
              <a:rPr lang="zh-CN" altLang="en-US" sz="2400" dirty="0"/>
              <a:t>实验报告。需要包含分组人员姓名与学号，其中内容包括但不限于：调研的</a:t>
            </a:r>
            <a:r>
              <a:rPr lang="en-US" altLang="zh-CN" sz="2400" dirty="0" err="1"/>
              <a:t>pytorch</a:t>
            </a:r>
            <a:r>
              <a:rPr lang="zh-CN" altLang="en-US" sz="2400" dirty="0"/>
              <a:t>算子的基本原理</a:t>
            </a:r>
            <a:r>
              <a:rPr lang="en-US" altLang="zh-CN" sz="2400" dirty="0"/>
              <a:t>; </a:t>
            </a:r>
            <a:r>
              <a:rPr lang="zh-CN" altLang="en-US" sz="2400" dirty="0"/>
              <a:t>重写、优化方法和具体代码的详细介绍；实验方法，实验参数设置，实验结果对比、分析。报告需要有本地运行截图，详细分析优化手段，给出提升原因与效果。 </a:t>
            </a:r>
            <a:endParaRPr lang="en-US" altLang="zh-CN" sz="2400" dirty="0"/>
          </a:p>
          <a:p>
            <a:pPr marL="457200" indent="-457200">
              <a:buFontTx/>
              <a:buAutoNum type="arabicPeriod"/>
            </a:pPr>
            <a:r>
              <a:rPr lang="zh-CN" altLang="en-US" sz="2400" dirty="0"/>
              <a:t>代码部分需要提供</a:t>
            </a:r>
            <a:r>
              <a:rPr lang="en-US" altLang="zh-CN" sz="2400" dirty="0"/>
              <a:t>Readme</a:t>
            </a:r>
            <a:r>
              <a:rPr lang="zh-CN" altLang="en-US" sz="2400" dirty="0"/>
              <a:t>、改动或新增部分的代码以及对应神经网络运行测试的代码；</a:t>
            </a:r>
            <a:r>
              <a:rPr lang="en-US" altLang="zh-CN" sz="2400" dirty="0"/>
              <a:t>Readme</a:t>
            </a:r>
            <a:r>
              <a:rPr lang="zh-CN" altLang="en-US" sz="2400" dirty="0"/>
              <a:t>中需要给出对应</a:t>
            </a:r>
            <a:r>
              <a:rPr lang="en-US" altLang="zh-CN" sz="2400" dirty="0" err="1"/>
              <a:t>pytorch</a:t>
            </a:r>
            <a:r>
              <a:rPr lang="zh-CN" altLang="en-US" sz="2400" dirty="0"/>
              <a:t>的版本以及每个源代码文件在</a:t>
            </a:r>
            <a:r>
              <a:rPr lang="en-US" altLang="zh-CN" sz="2400" dirty="0" err="1"/>
              <a:t>pytorch</a:t>
            </a:r>
            <a:r>
              <a:rPr lang="zh-CN" altLang="en-US" sz="2400" dirty="0"/>
              <a:t>项目目录中的相对地址；需要保证依据代码复现结果。</a:t>
            </a:r>
            <a:endParaRPr lang="en-US" altLang="zh-CN" sz="2400" dirty="0"/>
          </a:p>
          <a:p>
            <a:pPr marL="457200" indent="-457200">
              <a:buFontTx/>
              <a:buAutoNum type="arabicPeriod"/>
            </a:pPr>
            <a:r>
              <a:rPr lang="zh-CN" altLang="en-US" sz="2400" dirty="0"/>
              <a:t>第</a:t>
            </a:r>
            <a:r>
              <a:rPr lang="en-US" altLang="zh-CN" sz="2400" dirty="0"/>
              <a:t>12</a:t>
            </a:r>
            <a:r>
              <a:rPr lang="zh-CN" altLang="en-US" sz="2400" dirty="0"/>
              <a:t>周需要做中期演示，第</a:t>
            </a:r>
            <a:r>
              <a:rPr lang="en-US" altLang="zh-CN" sz="2400" dirty="0"/>
              <a:t>16</a:t>
            </a:r>
            <a:r>
              <a:rPr lang="zh-CN" altLang="en-US" sz="2400" dirty="0"/>
              <a:t>周需要做最终演示，届时会发布通知。</a:t>
            </a:r>
            <a:endParaRPr lang="zh-CN" altLang="en-US" sz="2400" dirty="0"/>
          </a:p>
          <a:p>
            <a:pPr marL="457200" indent="-457200">
              <a:buFontTx/>
              <a:buAutoNum type="arabicPeriod"/>
            </a:pPr>
            <a:r>
              <a:rPr lang="zh-CN" altLang="en-US" sz="2400" dirty="0"/>
              <a:t>将所有文件打包为 学号</a:t>
            </a:r>
            <a:r>
              <a:rPr lang="en-US" altLang="zh-CN" sz="2400" dirty="0"/>
              <a:t>_</a:t>
            </a:r>
            <a:r>
              <a:rPr lang="zh-CN" altLang="en-US" sz="2400" dirty="0"/>
              <a:t>姓名</a:t>
            </a:r>
            <a:r>
              <a:rPr lang="en-US" altLang="zh-CN" sz="2400" dirty="0"/>
              <a:t>_Lab1.zip </a:t>
            </a:r>
            <a:r>
              <a:rPr lang="zh-CN" altLang="en-US" sz="2400" dirty="0"/>
              <a:t>并在</a:t>
            </a:r>
            <a:r>
              <a:rPr lang="en-US" altLang="zh-CN" sz="2400" dirty="0"/>
              <a:t>Canvas</a:t>
            </a:r>
            <a:r>
              <a:rPr lang="zh-CN" altLang="en-US" sz="2400" dirty="0"/>
              <a:t>上提交。</a:t>
            </a:r>
            <a:endParaRPr lang="zh-CN" altLang="en-US" sz="2400" dirty="0"/>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sz="2400" dirty="0"/>
              <a:t>评分标准</a:t>
            </a:r>
            <a:endParaRPr lang="zh-CN" altLang="en-US" sz="2400" dirty="0"/>
          </a:p>
        </p:txBody>
      </p:sp>
      <p:sp>
        <p:nvSpPr>
          <p:cNvPr id="6" name="文本框 5"/>
          <p:cNvSpPr txBox="1"/>
          <p:nvPr/>
        </p:nvSpPr>
        <p:spPr>
          <a:xfrm>
            <a:off x="1075351" y="1619794"/>
            <a:ext cx="10922816" cy="3046988"/>
          </a:xfrm>
          <a:prstGeom prst="rect">
            <a:avLst/>
          </a:prstGeom>
          <a:noFill/>
        </p:spPr>
        <p:txBody>
          <a:bodyPr wrap="square" rtlCol="0" anchor="t">
            <a:spAutoFit/>
          </a:bodyPr>
          <a:lstStyle/>
          <a:p>
            <a:r>
              <a:rPr lang="zh-CN" altLang="en-US" sz="4000" dirty="0"/>
              <a:t>评分标准</a:t>
            </a:r>
            <a:r>
              <a:rPr lang="en-US" altLang="zh-CN" sz="4000" dirty="0"/>
              <a:t> </a:t>
            </a:r>
            <a:endParaRPr lang="en-US" altLang="zh-CN" sz="4000" dirty="0"/>
          </a:p>
          <a:p>
            <a:endParaRPr lang="en-US" altLang="zh-CN" sz="4000" dirty="0"/>
          </a:p>
          <a:p>
            <a:r>
              <a:rPr lang="en-US" altLang="zh-CN" sz="2800" dirty="0"/>
              <a:t>1</a:t>
            </a:r>
            <a:r>
              <a:rPr lang="zh-CN" altLang="en-US" sz="2800" dirty="0"/>
              <a:t>、算子调研</a:t>
            </a:r>
            <a:r>
              <a:rPr lang="en-US" altLang="zh-CN" sz="2800" dirty="0"/>
              <a:t>(30%) </a:t>
            </a:r>
            <a:endParaRPr lang="en-US" altLang="zh-CN" sz="2800" dirty="0"/>
          </a:p>
          <a:p>
            <a:r>
              <a:rPr lang="en-US" altLang="zh-CN" sz="2800" dirty="0"/>
              <a:t>2</a:t>
            </a:r>
            <a:r>
              <a:rPr lang="zh-CN" altLang="en-US" sz="2800" dirty="0"/>
              <a:t>、算子自实现的正确性</a:t>
            </a:r>
            <a:r>
              <a:rPr lang="en-US" altLang="zh-CN" sz="2800" dirty="0"/>
              <a:t>(25%)</a:t>
            </a:r>
            <a:endParaRPr lang="en-US" altLang="zh-CN" sz="2800" dirty="0"/>
          </a:p>
          <a:p>
            <a:r>
              <a:rPr lang="en-US" altLang="zh-CN" sz="2800" dirty="0"/>
              <a:t>3</a:t>
            </a:r>
            <a:r>
              <a:rPr lang="zh-CN" altLang="en-US" sz="2800" dirty="0"/>
              <a:t>、算子自实现优化效果</a:t>
            </a:r>
            <a:r>
              <a:rPr lang="en-US" altLang="zh-CN" sz="2800" dirty="0"/>
              <a:t>(15%)</a:t>
            </a:r>
            <a:endParaRPr lang="en-US" altLang="zh-CN" sz="2800" dirty="0"/>
          </a:p>
          <a:p>
            <a:r>
              <a:rPr lang="en-US" altLang="zh-CN" sz="2800" dirty="0"/>
              <a:t>4</a:t>
            </a:r>
            <a:r>
              <a:rPr lang="zh-CN" altLang="en-US" sz="2800" dirty="0"/>
              <a:t>、文档、代码、展示质量</a:t>
            </a:r>
            <a:r>
              <a:rPr lang="en-US" altLang="zh-CN" sz="2800"/>
              <a:t>(30%)</a:t>
            </a:r>
            <a:endParaRPr lang="en-US" altLang="zh-CN" sz="28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占位符 59" descr="图片包含 天空, 户外, 建筑物&#10;&#10;自动生成的说明"/>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28688" b="28688"/>
          <a:stretch>
            <a:fillRect/>
          </a:stretch>
        </p:blipFill>
        <p:spPr>
          <a:xfrm>
            <a:off x="0" y="-64094"/>
            <a:ext cx="12192000" cy="3442348"/>
          </a:xfrm>
        </p:spPr>
      </p:pic>
      <p:sp>
        <p:nvSpPr>
          <p:cNvPr id="68" name="标题 67"/>
          <p:cNvSpPr>
            <a:spLocks noGrp="1"/>
          </p:cNvSpPr>
          <p:nvPr>
            <p:ph type="title"/>
          </p:nvPr>
        </p:nvSpPr>
        <p:spPr>
          <a:xfrm>
            <a:off x="4653915" y="3046730"/>
            <a:ext cx="6971030" cy="775335"/>
          </a:xfrm>
        </p:spPr>
        <p:txBody>
          <a:bodyPr/>
          <a:lstStyle/>
          <a:p>
            <a:r>
              <a:rPr lang="zh-CN" altLang="en-US" sz="3200" dirty="0"/>
              <a:t>项目二</a:t>
            </a:r>
            <a:r>
              <a:rPr lang="en-US" altLang="zh-CN" sz="3200" dirty="0"/>
              <a:t>：</a:t>
            </a:r>
            <a:r>
              <a:rPr lang="zh-CN" altLang="en-US" sz="3200" dirty="0"/>
              <a:t>稀疏矩阵乘法的实现与优化</a:t>
            </a:r>
            <a:endParaRPr lang="zh-CN" altLang="en-US" sz="3200" dirty="0"/>
          </a:p>
        </p:txBody>
      </p:sp>
      <p:grpSp>
        <p:nvGrpSpPr>
          <p:cNvPr id="2" name="组合 1"/>
          <p:cNvGrpSpPr/>
          <p:nvPr/>
        </p:nvGrpSpPr>
        <p:grpSpPr>
          <a:xfrm>
            <a:off x="1048224" y="3047028"/>
            <a:ext cx="2895125" cy="3181080"/>
            <a:chOff x="1048225" y="3047028"/>
            <a:chExt cx="2862842" cy="3181080"/>
          </a:xfrm>
        </p:grpSpPr>
        <p:sp>
          <p:nvSpPr>
            <p:cNvPr id="5" name="矩形 4"/>
            <p:cNvSpPr/>
            <p:nvPr/>
          </p:nvSpPr>
          <p:spPr>
            <a:xfrm>
              <a:off x="1048225" y="3047028"/>
              <a:ext cx="2862842" cy="318003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accent1"/>
                  </a:solidFill>
                </a:rPr>
                <a:t>04</a:t>
              </a:r>
              <a:endParaRPr lang="zh-CN" altLang="en-US" sz="13800" b="1" dirty="0">
                <a:solidFill>
                  <a:schemeClr val="accent1"/>
                </a:solidFill>
              </a:endParaRPr>
            </a:p>
          </p:txBody>
        </p:sp>
        <p:sp>
          <p:nvSpPr>
            <p:cNvPr id="6" name="矩形 5"/>
            <p:cNvSpPr/>
            <p:nvPr/>
          </p:nvSpPr>
          <p:spPr>
            <a:xfrm rot="16200000">
              <a:off x="2434933" y="4751974"/>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sz="2800"/>
              <a:t>项目二</a:t>
            </a:r>
            <a:r>
              <a:rPr lang="en-US" altLang="zh-CN" sz="2800"/>
              <a:t>：</a:t>
            </a:r>
            <a:r>
              <a:rPr lang="zh-CN" altLang="en-US" sz="2800"/>
              <a:t>稀疏矩阵乘法的实现与优化</a:t>
            </a:r>
            <a:endParaRPr lang="zh-CN" altLang="en-US" sz="2800"/>
          </a:p>
        </p:txBody>
      </p:sp>
      <p:sp>
        <p:nvSpPr>
          <p:cNvPr id="4" name="文本框 3"/>
          <p:cNvSpPr txBox="1"/>
          <p:nvPr/>
        </p:nvSpPr>
        <p:spPr>
          <a:xfrm>
            <a:off x="285115" y="982980"/>
            <a:ext cx="11656695" cy="4461510"/>
          </a:xfrm>
          <a:prstGeom prst="rect">
            <a:avLst/>
          </a:prstGeom>
        </p:spPr>
        <p:txBody>
          <a:bodyPr wrap="square">
            <a:spAutoFit/>
          </a:bodyPr>
          <a:lstStyle/>
          <a:p>
            <a:r>
              <a:rPr lang="zh-CN" altLang="en-US" sz="4800">
                <a:solidFill>
                  <a:srgbClr val="1F2329"/>
                </a:solidFill>
                <a:ea typeface="微软雅黑" charset="0"/>
              </a:rPr>
              <a:t>稀疏矩阵乘法的实现与优化 </a:t>
            </a:r>
            <a:endParaRPr lang="zh-CN" altLang="en-US" sz="4800">
              <a:solidFill>
                <a:srgbClr val="1F2329"/>
              </a:solidFill>
              <a:ea typeface="微软雅黑" charset="0"/>
            </a:endParaRPr>
          </a:p>
          <a:p>
            <a:r>
              <a:rPr lang="en-US" altLang="zh-CN" sz="4000">
                <a:solidFill>
                  <a:srgbClr val="1F2329"/>
                </a:solidFill>
                <a:ea typeface="微软雅黑" charset="0"/>
              </a:rPr>
              <a:t>⼀</a:t>
            </a:r>
            <a:r>
              <a:rPr lang="zh-CN" altLang="en-US" sz="4000">
                <a:solidFill>
                  <a:srgbClr val="1F2329"/>
                </a:solidFill>
                <a:ea typeface="微软雅黑" charset="0"/>
              </a:rPr>
              <a:t>、实验内容 </a:t>
            </a:r>
            <a:endParaRPr lang="zh-CN" altLang="en-US" sz="4000">
              <a:solidFill>
                <a:srgbClr val="1F2329"/>
              </a:solidFill>
              <a:ea typeface="微软雅黑" charset="0"/>
            </a:endParaRPr>
          </a:p>
          <a:p>
            <a:r>
              <a:rPr lang="zh-CN" altLang="en-US" sz="2800">
                <a:solidFill>
                  <a:srgbClr val="1F2329"/>
                </a:solidFill>
                <a:ea typeface="微软雅黑" charset="0"/>
              </a:rPr>
              <a:t>本实验主要完成稀疏矩阵乘法（</a:t>
            </a:r>
            <a:r>
              <a:rPr lang="en-US" altLang="zh-CN" sz="2800">
                <a:solidFill>
                  <a:srgbClr val="1F2329"/>
                </a:solidFill>
                <a:ea typeface="微软雅黑" charset="0"/>
              </a:rPr>
              <a:t>SpGEMM</a:t>
            </a:r>
            <a:r>
              <a:rPr lang="zh-CN" altLang="en-US" sz="2800">
                <a:solidFill>
                  <a:srgbClr val="1F2329"/>
                </a:solidFill>
                <a:ea typeface="微软雅黑" charset="0"/>
              </a:rPr>
              <a:t>）的调研实现与优化。 </a:t>
            </a:r>
            <a:endParaRPr lang="zh-CN" altLang="en-US" sz="2800">
              <a:solidFill>
                <a:srgbClr val="1F2329"/>
              </a:solidFill>
              <a:ea typeface="微软雅黑" charset="0"/>
            </a:endParaRPr>
          </a:p>
          <a:p>
            <a:r>
              <a:rPr lang="en-US" altLang="zh-CN" sz="2800">
                <a:solidFill>
                  <a:srgbClr val="1456F0"/>
                </a:solidFill>
                <a:ea typeface="微软雅黑" charset="0"/>
              </a:rPr>
              <a:t>1. </a:t>
            </a:r>
            <a:r>
              <a:rPr lang="zh-CN" altLang="en-US" sz="2800">
                <a:solidFill>
                  <a:srgbClr val="1F2329"/>
                </a:solidFill>
                <a:ea typeface="微软雅黑" charset="0"/>
              </a:rPr>
              <a:t>调研并实现不同数据流（</a:t>
            </a:r>
            <a:r>
              <a:rPr lang="en-US" altLang="zh-CN" sz="2800">
                <a:solidFill>
                  <a:srgbClr val="1F2329"/>
                </a:solidFill>
                <a:ea typeface="微软雅黑" charset="0"/>
              </a:rPr>
              <a:t>Inner Product</a:t>
            </a:r>
            <a:r>
              <a:rPr lang="zh-CN" altLang="en-US" sz="2800">
                <a:solidFill>
                  <a:srgbClr val="1F2329"/>
                </a:solidFill>
                <a:ea typeface="微软雅黑" charset="0"/>
              </a:rPr>
              <a:t>、</a:t>
            </a:r>
            <a:r>
              <a:rPr lang="en-US" altLang="zh-CN" sz="2800">
                <a:solidFill>
                  <a:srgbClr val="1F2329"/>
                </a:solidFill>
                <a:ea typeface="微软雅黑" charset="0"/>
              </a:rPr>
              <a:t>Outer Product</a:t>
            </a:r>
            <a:r>
              <a:rPr lang="zh-CN" altLang="en-US" sz="2800">
                <a:solidFill>
                  <a:srgbClr val="1F2329"/>
                </a:solidFill>
                <a:ea typeface="微软雅黑" charset="0"/>
              </a:rPr>
              <a:t>、</a:t>
            </a:r>
            <a:r>
              <a:rPr lang="en-US" altLang="zh-CN" sz="2800">
                <a:solidFill>
                  <a:srgbClr val="1F2329"/>
                </a:solidFill>
                <a:ea typeface="微软雅黑" charset="0"/>
              </a:rPr>
              <a:t>Row-wise Product</a:t>
            </a:r>
            <a:r>
              <a:rPr lang="zh-CN" altLang="en-US" sz="2800">
                <a:solidFill>
                  <a:srgbClr val="1F2329"/>
                </a:solidFill>
                <a:ea typeface="微软雅黑" charset="0"/>
              </a:rPr>
              <a:t>）下的稀疏矩阵乘法。 </a:t>
            </a:r>
            <a:endParaRPr lang="zh-CN" altLang="en-US" sz="2800">
              <a:solidFill>
                <a:srgbClr val="1F2329"/>
              </a:solidFill>
              <a:ea typeface="微软雅黑" charset="0"/>
            </a:endParaRPr>
          </a:p>
          <a:p>
            <a:r>
              <a:rPr lang="en-US" altLang="zh-CN" sz="2800">
                <a:solidFill>
                  <a:srgbClr val="1456F0"/>
                </a:solidFill>
                <a:ea typeface="微软雅黑" charset="0"/>
              </a:rPr>
              <a:t>2. </a:t>
            </a:r>
            <a:r>
              <a:rPr lang="zh-CN" altLang="en-US" sz="2800">
                <a:solidFill>
                  <a:srgbClr val="1F2329"/>
                </a:solidFill>
                <a:ea typeface="微软雅黑" charset="0"/>
              </a:rPr>
              <a:t>优化稀疏矩阵乘法的实现，尽可能与直接调</a:t>
            </a:r>
            <a:r>
              <a:rPr lang="en-US" altLang="zh-CN" sz="2800">
                <a:solidFill>
                  <a:srgbClr val="1F2329"/>
                </a:solidFill>
                <a:ea typeface="微软雅黑" charset="0"/>
              </a:rPr>
              <a:t>⽤cuSPARSE</a:t>
            </a:r>
            <a:r>
              <a:rPr lang="zh-CN" altLang="en-US" sz="2800">
                <a:solidFill>
                  <a:srgbClr val="1F2329"/>
                </a:solidFill>
                <a:ea typeface="微软雅黑" charset="0"/>
              </a:rPr>
              <a:t>有相近甚</a:t>
            </a:r>
            <a:r>
              <a:rPr lang="en-US" altLang="zh-CN" sz="2800">
                <a:solidFill>
                  <a:srgbClr val="1F2329"/>
                </a:solidFill>
                <a:ea typeface="微软雅黑" charset="0"/>
              </a:rPr>
              <a:t>⾄</a:t>
            </a:r>
            <a:r>
              <a:rPr lang="zh-CN" altLang="en-US" sz="2800">
                <a:solidFill>
                  <a:srgbClr val="1F2329"/>
                </a:solidFill>
                <a:ea typeface="微软雅黑" charset="0"/>
              </a:rPr>
              <a:t>更好的时间性能。 </a:t>
            </a:r>
            <a:endParaRPr lang="zh-CN" altLang="en-US" sz="2800">
              <a:solidFill>
                <a:srgbClr val="1F2329"/>
              </a:solidFill>
              <a:ea typeface="微软雅黑" charset="0"/>
            </a:endParaRPr>
          </a:p>
          <a:p>
            <a:r>
              <a:rPr lang="en-US" altLang="zh-CN" sz="2800">
                <a:solidFill>
                  <a:srgbClr val="1456F0"/>
                </a:solidFill>
                <a:ea typeface="微软雅黑" charset="0"/>
              </a:rPr>
              <a:t>3. </a:t>
            </a:r>
            <a:r>
              <a:rPr lang="zh-CN" altLang="en-US" sz="2800">
                <a:solidFill>
                  <a:srgbClr val="1F2329"/>
                </a:solidFill>
                <a:ea typeface="微软雅黑" charset="0"/>
              </a:rPr>
              <a:t>探究不同稀疏模式所适配的数据流，主要以时间性能为指标。 </a:t>
            </a:r>
            <a:endParaRPr lang="zh-CN" altLang="en-US" sz="2800">
              <a:solidFill>
                <a:srgbClr val="1F2329"/>
              </a:solidFill>
              <a:ea typeface="微软雅黑" charset="0"/>
            </a:endParaRPr>
          </a:p>
          <a:p>
            <a:r>
              <a:rPr lang="en-US" altLang="zh-CN" sz="2800">
                <a:solidFill>
                  <a:srgbClr val="1456F0"/>
                </a:solidFill>
                <a:ea typeface="微软雅黑" charset="0"/>
              </a:rPr>
              <a:t>4. </a:t>
            </a:r>
            <a:r>
              <a:rPr lang="zh-CN" altLang="en-US" sz="2800">
                <a:solidFill>
                  <a:srgbClr val="1F2329"/>
                </a:solidFill>
                <a:ea typeface="微软雅黑" charset="0"/>
              </a:rPr>
              <a:t>分组：本项</a:t>
            </a:r>
            <a:r>
              <a:rPr lang="en-US" altLang="zh-CN" sz="2800">
                <a:solidFill>
                  <a:srgbClr val="1F2329"/>
                </a:solidFill>
                <a:ea typeface="微软雅黑" charset="0"/>
              </a:rPr>
              <a:t>⽬</a:t>
            </a:r>
            <a:r>
              <a:rPr lang="zh-CN" altLang="en-US" sz="2800">
                <a:solidFill>
                  <a:srgbClr val="1F2329"/>
                </a:solidFill>
                <a:ea typeface="微软雅黑" charset="0"/>
              </a:rPr>
              <a:t>的</a:t>
            </a:r>
            <a:r>
              <a:rPr lang="en-US" altLang="zh-CN" sz="2800">
                <a:solidFill>
                  <a:srgbClr val="1F2329"/>
                </a:solidFill>
                <a:ea typeface="微软雅黑" charset="0"/>
              </a:rPr>
              <a:t>5</a:t>
            </a:r>
            <a:r>
              <a:rPr lang="zh-CN" altLang="en-US" sz="2800">
                <a:solidFill>
                  <a:srgbClr val="1F2329"/>
                </a:solidFill>
                <a:ea typeface="微软雅黑" charset="0"/>
              </a:rPr>
              <a:t>个</a:t>
            </a:r>
            <a:r>
              <a:rPr lang="en-US" altLang="zh-CN" sz="2800">
                <a:solidFill>
                  <a:srgbClr val="1F2329"/>
                </a:solidFill>
                <a:ea typeface="微软雅黑" charset="0"/>
              </a:rPr>
              <a:t>⼩</a:t>
            </a:r>
            <a:r>
              <a:rPr lang="zh-CN" altLang="en-US" sz="2800">
                <a:solidFill>
                  <a:srgbClr val="1F2329"/>
                </a:solidFill>
                <a:ea typeface="微软雅黑" charset="0"/>
              </a:rPr>
              <a:t>组都完成的是同样的事情，就是第</a:t>
            </a:r>
            <a:r>
              <a:rPr lang="en-US" altLang="zh-CN" sz="2800">
                <a:solidFill>
                  <a:srgbClr val="1F2329"/>
                </a:solidFill>
                <a:ea typeface="微软雅黑" charset="0"/>
              </a:rPr>
              <a:t>1</a:t>
            </a:r>
            <a:r>
              <a:rPr lang="zh-CN" altLang="en-US" sz="2800">
                <a:solidFill>
                  <a:srgbClr val="1F2329"/>
                </a:solidFill>
                <a:ea typeface="微软雅黑" charset="0"/>
              </a:rPr>
              <a:t>、</a:t>
            </a:r>
            <a:r>
              <a:rPr lang="en-US" altLang="zh-CN" sz="2800">
                <a:solidFill>
                  <a:srgbClr val="1F2329"/>
                </a:solidFill>
                <a:ea typeface="微软雅黑" charset="0"/>
              </a:rPr>
              <a:t>2</a:t>
            </a:r>
            <a:r>
              <a:rPr lang="zh-CN" altLang="en-US" sz="2800">
                <a:solidFill>
                  <a:srgbClr val="1F2329"/>
                </a:solidFill>
                <a:ea typeface="微软雅黑" charset="0"/>
              </a:rPr>
              <a:t>、</a:t>
            </a:r>
            <a:r>
              <a:rPr lang="en-US" altLang="zh-CN" sz="2800">
                <a:solidFill>
                  <a:srgbClr val="1F2329"/>
                </a:solidFill>
                <a:ea typeface="微软雅黑" charset="0"/>
              </a:rPr>
              <a:t>3</a:t>
            </a:r>
            <a:r>
              <a:rPr lang="zh-CN" altLang="en-US" sz="2800">
                <a:solidFill>
                  <a:srgbClr val="1F2329"/>
                </a:solidFill>
                <a:ea typeface="微软雅黑" charset="0"/>
              </a:rPr>
              <a:t>点</a:t>
            </a:r>
            <a:endParaRPr lang="zh-CN" altLang="en-US" sz="2800">
              <a:solidFill>
                <a:srgbClr val="1F2329"/>
              </a:solidFill>
              <a:ea typeface="微软雅黑"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sz="2800"/>
              <a:t>背景介绍</a:t>
            </a:r>
            <a:endParaRPr lang="zh-CN" altLang="en-US" sz="2800"/>
          </a:p>
        </p:txBody>
      </p:sp>
      <p:sp>
        <p:nvSpPr>
          <p:cNvPr id="3" name="文本框 2"/>
          <p:cNvSpPr txBox="1"/>
          <p:nvPr/>
        </p:nvSpPr>
        <p:spPr>
          <a:xfrm>
            <a:off x="430530" y="1537970"/>
            <a:ext cx="11330940" cy="3046095"/>
          </a:xfrm>
          <a:prstGeom prst="rect">
            <a:avLst/>
          </a:prstGeom>
        </p:spPr>
        <p:txBody>
          <a:bodyPr wrap="square">
            <a:spAutoFit/>
          </a:bodyPr>
          <a:lstStyle/>
          <a:p>
            <a:pPr marL="342900" indent="-342900">
              <a:buFont typeface="Arial" panose="020B0604020202090204" pitchFamily="34" charset="0"/>
              <a:buChar char="•"/>
            </a:pPr>
            <a:r>
              <a:rPr lang="zh-CN" altLang="en-US" sz="2400">
                <a:solidFill>
                  <a:srgbClr val="1F2329"/>
                </a:solidFill>
              </a:rPr>
              <a:t>稀疏矩阵乘法（</a:t>
            </a:r>
            <a:r>
              <a:rPr lang="en-US" altLang="zh-CN" sz="2400">
                <a:solidFill>
                  <a:srgbClr val="1F2329"/>
                </a:solidFill>
              </a:rPr>
              <a:t>SpGEMM</a:t>
            </a:r>
            <a:r>
              <a:rPr lang="zh-CN" altLang="en-US" sz="2400">
                <a:solidFill>
                  <a:srgbClr val="1F2329"/>
                </a:solidFill>
              </a:rPr>
              <a:t>）是指两个稀疏矩阵相乘的运算，它是科学计算、图分析和深度学习等领域的核</a:t>
            </a:r>
            <a:r>
              <a:rPr lang="en-US" altLang="zh-CN" sz="2400">
                <a:solidFill>
                  <a:srgbClr val="1F2329"/>
                </a:solidFill>
              </a:rPr>
              <a:t>⼼</a:t>
            </a:r>
            <a:r>
              <a:rPr lang="zh-CN" altLang="en-US" sz="2400">
                <a:solidFill>
                  <a:srgbClr val="1F2329"/>
                </a:solidFill>
              </a:rPr>
              <a:t>算法。</a:t>
            </a:r>
            <a:endParaRPr lang="zh-CN" altLang="en-US" sz="2400">
              <a:solidFill>
                <a:srgbClr val="1F2329"/>
              </a:solidFill>
            </a:endParaRPr>
          </a:p>
          <a:p>
            <a:pPr marL="342900" indent="-342900">
              <a:buFont typeface="Arial" panose="020B0604020202090204" pitchFamily="34" charset="0"/>
              <a:buChar char="•"/>
            </a:pPr>
            <a:r>
              <a:rPr lang="zh-CN" altLang="en-US" sz="2400">
                <a:solidFill>
                  <a:srgbClr val="1F2329"/>
                </a:solidFill>
              </a:rPr>
              <a:t>与处理稠密矩阵的传统乘法不同，</a:t>
            </a:r>
            <a:r>
              <a:rPr lang="en-US" altLang="zh-CN" sz="2400">
                <a:solidFill>
                  <a:srgbClr val="1F2329"/>
                </a:solidFill>
              </a:rPr>
              <a:t>SpGEMM</a:t>
            </a:r>
            <a:r>
              <a:rPr lang="zh-CN" altLang="en-US" sz="2400">
                <a:solidFill>
                  <a:srgbClr val="1F2329"/>
                </a:solidFill>
              </a:rPr>
              <a:t>的挑战和优化重点在于</a:t>
            </a:r>
            <a:r>
              <a:rPr lang="en-US" altLang="zh-CN" sz="2400">
                <a:solidFill>
                  <a:srgbClr val="1F2329"/>
                </a:solidFill>
              </a:rPr>
              <a:t>⾼</a:t>
            </a:r>
            <a:r>
              <a:rPr lang="zh-CN" altLang="en-US" sz="2400">
                <a:solidFill>
                  <a:srgbClr val="1F2329"/>
                </a:solidFill>
              </a:rPr>
              <a:t>效地处理并利</a:t>
            </a:r>
            <a:r>
              <a:rPr lang="en-US" altLang="zh-CN" sz="2400">
                <a:solidFill>
                  <a:srgbClr val="1F2329"/>
                </a:solidFill>
              </a:rPr>
              <a:t>⽤</a:t>
            </a:r>
            <a:r>
              <a:rPr lang="zh-CN" altLang="en-US" sz="2400">
                <a:solidFill>
                  <a:srgbClr val="1F2329"/>
                </a:solidFill>
              </a:rPr>
              <a:t>矩阵中占绝</a:t>
            </a:r>
            <a:r>
              <a:rPr lang="en-US" altLang="zh-CN" sz="2400">
                <a:solidFill>
                  <a:srgbClr val="1F2329"/>
                </a:solidFill>
              </a:rPr>
              <a:t>⼤</a:t>
            </a:r>
            <a:r>
              <a:rPr lang="zh-CN" altLang="en-US" sz="2400">
                <a:solidFill>
                  <a:srgbClr val="1F2329"/>
                </a:solidFill>
              </a:rPr>
              <a:t>多数的零元素，从</a:t>
            </a:r>
            <a:r>
              <a:rPr lang="en-US" altLang="zh-CN" sz="2400">
                <a:solidFill>
                  <a:srgbClr val="1F2329"/>
                </a:solidFill>
              </a:rPr>
              <a:t>⽽</a:t>
            </a:r>
            <a:r>
              <a:rPr lang="zh-CN" altLang="en-US" sz="2400">
                <a:solidFill>
                  <a:srgbClr val="1F2329"/>
                </a:solidFill>
              </a:rPr>
              <a:t>避免不必要的计算和内存访问。</a:t>
            </a:r>
            <a:endParaRPr lang="zh-CN" altLang="en-US" sz="2400">
              <a:solidFill>
                <a:srgbClr val="1F2329"/>
              </a:solidFill>
            </a:endParaRPr>
          </a:p>
          <a:p>
            <a:pPr marL="342900" indent="-342900">
              <a:buFont typeface="Arial" panose="020B0604020202090204" pitchFamily="34" charset="0"/>
              <a:buChar char="•"/>
            </a:pPr>
            <a:r>
              <a:rPr lang="zh-CN" altLang="en-US" sz="2400">
                <a:solidFill>
                  <a:srgbClr val="1F2329"/>
                </a:solidFill>
              </a:rPr>
              <a:t>其性能</a:t>
            </a:r>
            <a:r>
              <a:rPr lang="en-US" altLang="zh-CN" sz="2400">
                <a:solidFill>
                  <a:srgbClr val="1F2329"/>
                </a:solidFill>
              </a:rPr>
              <a:t>⾼</a:t>
            </a:r>
            <a:r>
              <a:rPr lang="zh-CN" altLang="en-US" sz="2400">
                <a:solidFill>
                  <a:srgbClr val="1F2329"/>
                </a:solidFill>
              </a:rPr>
              <a:t>度依赖于稀疏矩阵的格式 （如</a:t>
            </a:r>
            <a:r>
              <a:rPr lang="en-US" altLang="zh-CN" sz="2400">
                <a:solidFill>
                  <a:srgbClr val="1F2329"/>
                </a:solidFill>
              </a:rPr>
              <a:t>CSR</a:t>
            </a:r>
            <a:r>
              <a:rPr lang="zh-CN" altLang="en-US" sz="2400">
                <a:solidFill>
                  <a:srgbClr val="1F2329"/>
                </a:solidFill>
              </a:rPr>
              <a:t>、</a:t>
            </a:r>
            <a:r>
              <a:rPr lang="en-US" altLang="zh-CN" sz="2400">
                <a:solidFill>
                  <a:srgbClr val="1F2329"/>
                </a:solidFill>
              </a:rPr>
              <a:t>CSC</a:t>
            </a:r>
            <a:r>
              <a:rPr lang="zh-CN" altLang="en-US" sz="2400">
                <a:solidFill>
                  <a:srgbClr val="1F2329"/>
                </a:solidFill>
              </a:rPr>
              <a:t>）、</a:t>
            </a:r>
            <a:r>
              <a:rPr lang="en-US" altLang="zh-CN" sz="2400">
                <a:solidFill>
                  <a:srgbClr val="1F2329"/>
                </a:solidFill>
              </a:rPr>
              <a:t>⾮</a:t>
            </a:r>
            <a:r>
              <a:rPr lang="zh-CN" altLang="en-US" sz="2400">
                <a:solidFill>
                  <a:srgbClr val="1F2329"/>
                </a:solidFill>
              </a:rPr>
              <a:t>零元的结构模式以及具体的算法实现</a:t>
            </a:r>
            <a:r>
              <a:rPr lang="en-US" altLang="zh-CN" sz="2400">
                <a:solidFill>
                  <a:srgbClr val="1F2329"/>
                </a:solidFill>
              </a:rPr>
              <a:t>。</a:t>
            </a:r>
            <a:endParaRPr lang="en-US" altLang="zh-CN" sz="2400">
              <a:solidFill>
                <a:srgbClr val="1F2329"/>
              </a:solidFill>
            </a:endParaRPr>
          </a:p>
          <a:p>
            <a:pPr marL="342900" indent="-342900">
              <a:buFont typeface="Arial" panose="020B0604020202090204" pitchFamily="34" charset="0"/>
              <a:buChar char="•"/>
            </a:pPr>
            <a:r>
              <a:rPr lang="zh-CN" altLang="en-US" sz="2400">
                <a:solidFill>
                  <a:srgbClr val="1F2329"/>
                </a:solidFill>
              </a:rPr>
              <a:t>优化的</a:t>
            </a:r>
            <a:r>
              <a:rPr lang="en-US" altLang="zh-CN" sz="2400">
                <a:solidFill>
                  <a:srgbClr val="1F2329"/>
                </a:solidFill>
              </a:rPr>
              <a:t>⽬</a:t>
            </a:r>
            <a:r>
              <a:rPr lang="zh-CN" altLang="en-US" sz="2400">
                <a:solidFill>
                  <a:srgbClr val="1F2329"/>
                </a:solidFill>
              </a:rPr>
              <a:t>标通常是在不规则的内存访问模式下，通过精细的线程调度、负载均衡和内存层次结构利</a:t>
            </a:r>
            <a:r>
              <a:rPr lang="en-US" altLang="zh-CN" sz="2400">
                <a:solidFill>
                  <a:srgbClr val="1F2329"/>
                </a:solidFill>
              </a:rPr>
              <a:t>⽤</a:t>
            </a:r>
            <a:r>
              <a:rPr lang="zh-CN" altLang="en-US" sz="2400">
                <a:solidFill>
                  <a:srgbClr val="1F2329"/>
                </a:solidFill>
              </a:rPr>
              <a:t>，在</a:t>
            </a:r>
            <a:r>
              <a:rPr lang="en-US" altLang="zh-CN" sz="2400">
                <a:solidFill>
                  <a:srgbClr val="1F2329"/>
                </a:solidFill>
              </a:rPr>
              <a:t>GPU</a:t>
            </a:r>
            <a:r>
              <a:rPr lang="zh-CN" altLang="en-US" sz="2400">
                <a:solidFill>
                  <a:srgbClr val="1F2329"/>
                </a:solidFill>
              </a:rPr>
              <a:t>等并</a:t>
            </a:r>
            <a:r>
              <a:rPr lang="en-US" altLang="zh-CN" sz="2400">
                <a:solidFill>
                  <a:srgbClr val="1F2329"/>
                </a:solidFill>
              </a:rPr>
              <a:t>⾏</a:t>
            </a:r>
            <a:r>
              <a:rPr lang="zh-CN" altLang="en-US" sz="2400">
                <a:solidFill>
                  <a:srgbClr val="1F2329"/>
                </a:solidFill>
              </a:rPr>
              <a:t>处理器上实现极</a:t>
            </a:r>
            <a:r>
              <a:rPr lang="en-US" altLang="zh-CN" sz="2400">
                <a:solidFill>
                  <a:srgbClr val="1F2329"/>
                </a:solidFill>
              </a:rPr>
              <a:t>⾼</a:t>
            </a:r>
            <a:r>
              <a:rPr lang="zh-CN" altLang="en-US" sz="2400">
                <a:solidFill>
                  <a:srgbClr val="1F2329"/>
                </a:solidFill>
              </a:rPr>
              <a:t>的计算效率。</a:t>
            </a:r>
            <a:endParaRPr lang="zh-CN" altLang="en-US" sz="2400">
              <a:solidFill>
                <a:srgbClr val="1F232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sz="2400"/>
              <a:t>作业一</a:t>
            </a:r>
            <a:r>
              <a:rPr lang="en-US" altLang="zh-CN" sz="2400"/>
              <a:t>——</a:t>
            </a:r>
            <a:r>
              <a:rPr lang="zh-CN" altLang="en-US" sz="2400"/>
              <a:t>题目一</a:t>
            </a:r>
            <a:endParaRPr lang="zh-CN" altLang="en-US" sz="2400"/>
          </a:p>
        </p:txBody>
      </p:sp>
      <p:pic>
        <p:nvPicPr>
          <p:cNvPr id="2" name="图片 1"/>
          <p:cNvPicPr>
            <a:picLocks noChangeAspect="1"/>
          </p:cNvPicPr>
          <p:nvPr/>
        </p:nvPicPr>
        <p:blipFill>
          <a:blip r:embed="rId1"/>
          <a:stretch>
            <a:fillRect/>
          </a:stretch>
        </p:blipFill>
        <p:spPr>
          <a:xfrm>
            <a:off x="0" y="734060"/>
            <a:ext cx="12192000" cy="4491990"/>
          </a:xfrm>
          <a:prstGeom prst="rect">
            <a:avLst/>
          </a:prstGeom>
        </p:spPr>
      </p:pic>
      <p:sp>
        <p:nvSpPr>
          <p:cNvPr id="3" name="文本框 2"/>
          <p:cNvSpPr txBox="1"/>
          <p:nvPr/>
        </p:nvSpPr>
        <p:spPr>
          <a:xfrm>
            <a:off x="118745" y="5252720"/>
            <a:ext cx="12073255" cy="460375"/>
          </a:xfrm>
          <a:prstGeom prst="rect">
            <a:avLst/>
          </a:prstGeom>
        </p:spPr>
        <p:txBody>
          <a:bodyPr wrap="square">
            <a:spAutoFit/>
          </a:bodyPr>
          <a:lstStyle/>
          <a:p>
            <a:pPr algn="ctr"/>
            <a:r>
              <a:rPr lang="zh-CN" altLang="en-US" sz="2400">
                <a:solidFill>
                  <a:srgbClr val="333333"/>
                </a:solidFill>
                <a:latin typeface="宋体"/>
                <a:ea typeface="宋体"/>
              </a:rPr>
              <a:t>考察对</a:t>
            </a:r>
            <a:r>
              <a:rPr lang="en-US" altLang="zh-CN" sz="2400">
                <a:solidFill>
                  <a:srgbClr val="333333"/>
                </a:solidFill>
                <a:latin typeface="ArialMT" panose="020B0604020202090204"/>
                <a:ea typeface="ArialMT" panose="020B0604020202090204"/>
              </a:rPr>
              <a:t>for</a:t>
            </a:r>
            <a:r>
              <a:rPr lang="zh-CN" altLang="en-US" sz="2400">
                <a:solidFill>
                  <a:srgbClr val="333333"/>
                </a:solidFill>
                <a:latin typeface="宋体"/>
                <a:ea typeface="宋体"/>
              </a:rPr>
              <a:t>循环中的数据依赖的理解</a:t>
            </a:r>
            <a:endParaRPr lang="zh-CN" altLang="en-US" sz="2400">
              <a:solidFill>
                <a:srgbClr val="333333"/>
              </a:solidFill>
              <a:latin typeface="宋体"/>
              <a:ea typeface="宋体"/>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sz="2800"/>
              <a:t>稀疏数据的不同存储格式</a:t>
            </a:r>
            <a:endParaRPr lang="zh-CN" altLang="en-US" sz="2800"/>
          </a:p>
        </p:txBody>
      </p:sp>
      <p:pic>
        <p:nvPicPr>
          <p:cNvPr id="3" name="图片 2"/>
          <p:cNvPicPr>
            <a:picLocks noChangeAspect="1"/>
          </p:cNvPicPr>
          <p:nvPr/>
        </p:nvPicPr>
        <p:blipFill>
          <a:blip r:embed="rId1"/>
          <a:stretch>
            <a:fillRect/>
          </a:stretch>
        </p:blipFill>
        <p:spPr>
          <a:xfrm>
            <a:off x="25400" y="879475"/>
            <a:ext cx="12166600" cy="2222500"/>
          </a:xfrm>
          <a:prstGeom prst="rect">
            <a:avLst/>
          </a:prstGeom>
        </p:spPr>
      </p:pic>
      <p:pic>
        <p:nvPicPr>
          <p:cNvPr id="5" name="图片 4"/>
          <p:cNvPicPr>
            <a:picLocks noChangeAspect="1"/>
          </p:cNvPicPr>
          <p:nvPr/>
        </p:nvPicPr>
        <p:blipFill>
          <a:blip r:embed="rId2"/>
          <a:stretch>
            <a:fillRect/>
          </a:stretch>
        </p:blipFill>
        <p:spPr>
          <a:xfrm>
            <a:off x="2913380" y="3101975"/>
            <a:ext cx="6365240" cy="320357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sz="2800"/>
              <a:t>稀疏数据的不同存储格式</a:t>
            </a:r>
            <a:endParaRPr lang="zh-CN" altLang="en-US" sz="2800"/>
          </a:p>
        </p:txBody>
      </p:sp>
      <p:pic>
        <p:nvPicPr>
          <p:cNvPr id="6" name="图片 5"/>
          <p:cNvPicPr>
            <a:picLocks noChangeAspect="1"/>
          </p:cNvPicPr>
          <p:nvPr/>
        </p:nvPicPr>
        <p:blipFill>
          <a:blip r:embed="rId1"/>
          <a:stretch>
            <a:fillRect/>
          </a:stretch>
        </p:blipFill>
        <p:spPr>
          <a:xfrm>
            <a:off x="2101215" y="785495"/>
            <a:ext cx="7989570" cy="577024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sz="2800"/>
              <a:t>稀疏矩阵乘法的不同数据流</a:t>
            </a:r>
            <a:endParaRPr lang="zh-CN" altLang="en-US" sz="2800"/>
          </a:p>
        </p:txBody>
      </p:sp>
      <p:pic>
        <p:nvPicPr>
          <p:cNvPr id="3" name="图片 2"/>
          <p:cNvPicPr>
            <a:picLocks noChangeAspect="1"/>
          </p:cNvPicPr>
          <p:nvPr/>
        </p:nvPicPr>
        <p:blipFill>
          <a:blip r:embed="rId1"/>
          <a:stretch>
            <a:fillRect/>
          </a:stretch>
        </p:blipFill>
        <p:spPr>
          <a:xfrm>
            <a:off x="987425" y="751205"/>
            <a:ext cx="9880600" cy="566420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sz="2800"/>
              <a:t>稀疏矩阵乘法的不同数据流</a:t>
            </a:r>
            <a:endParaRPr lang="zh-CN" altLang="en-US" sz="2800"/>
          </a:p>
        </p:txBody>
      </p:sp>
      <p:pic>
        <p:nvPicPr>
          <p:cNvPr id="4" name="图片 3"/>
          <p:cNvPicPr>
            <a:picLocks noChangeAspect="1"/>
          </p:cNvPicPr>
          <p:nvPr/>
        </p:nvPicPr>
        <p:blipFill>
          <a:blip r:embed="rId1"/>
          <a:stretch>
            <a:fillRect/>
          </a:stretch>
        </p:blipFill>
        <p:spPr>
          <a:xfrm>
            <a:off x="873125" y="1337945"/>
            <a:ext cx="10446385" cy="418147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sz="2800"/>
              <a:t>稀疏矩阵乘法的不同数据流</a:t>
            </a:r>
            <a:endParaRPr lang="zh-CN" altLang="en-US" sz="2800"/>
          </a:p>
        </p:txBody>
      </p:sp>
      <p:pic>
        <p:nvPicPr>
          <p:cNvPr id="4" name="图片 3"/>
          <p:cNvPicPr>
            <a:picLocks noChangeAspect="1"/>
          </p:cNvPicPr>
          <p:nvPr/>
        </p:nvPicPr>
        <p:blipFill>
          <a:blip r:embed="rId1"/>
          <a:stretch>
            <a:fillRect/>
          </a:stretch>
        </p:blipFill>
        <p:spPr>
          <a:xfrm>
            <a:off x="836930" y="1249680"/>
            <a:ext cx="10517505" cy="435927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sz="2800"/>
              <a:t>稀疏矩阵的不同模式</a:t>
            </a:r>
            <a:endParaRPr lang="zh-CN" altLang="en-US" sz="2800"/>
          </a:p>
        </p:txBody>
      </p:sp>
      <p:pic>
        <p:nvPicPr>
          <p:cNvPr id="4" name="图片 3"/>
          <p:cNvPicPr>
            <a:picLocks noChangeAspect="1"/>
          </p:cNvPicPr>
          <p:nvPr/>
        </p:nvPicPr>
        <p:blipFill>
          <a:blip r:embed="rId1"/>
          <a:stretch>
            <a:fillRect/>
          </a:stretch>
        </p:blipFill>
        <p:spPr>
          <a:xfrm>
            <a:off x="1157605" y="1064895"/>
            <a:ext cx="10123170" cy="1877695"/>
          </a:xfrm>
          <a:prstGeom prst="rect">
            <a:avLst/>
          </a:prstGeom>
        </p:spPr>
      </p:pic>
      <p:pic>
        <p:nvPicPr>
          <p:cNvPr id="5" name="图片 4"/>
          <p:cNvPicPr>
            <a:picLocks noChangeAspect="1"/>
          </p:cNvPicPr>
          <p:nvPr/>
        </p:nvPicPr>
        <p:blipFill>
          <a:blip r:embed="rId2"/>
          <a:stretch>
            <a:fillRect/>
          </a:stretch>
        </p:blipFill>
        <p:spPr>
          <a:xfrm>
            <a:off x="1198245" y="3429000"/>
            <a:ext cx="10121900" cy="187706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sz="2800"/>
              <a:t>cuSPARSE</a:t>
            </a:r>
            <a:r>
              <a:rPr lang="zh-CN" altLang="en-US" sz="2800"/>
              <a:t>库</a:t>
            </a:r>
            <a:endParaRPr lang="zh-CN" altLang="en-US" sz="2800"/>
          </a:p>
        </p:txBody>
      </p:sp>
      <p:pic>
        <p:nvPicPr>
          <p:cNvPr id="3" name="图片 2"/>
          <p:cNvPicPr>
            <a:picLocks noChangeAspect="1"/>
          </p:cNvPicPr>
          <p:nvPr/>
        </p:nvPicPr>
        <p:blipFill>
          <a:blip r:embed="rId1"/>
          <a:stretch>
            <a:fillRect/>
          </a:stretch>
        </p:blipFill>
        <p:spPr>
          <a:xfrm>
            <a:off x="210820" y="1694180"/>
            <a:ext cx="11770995" cy="256159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sz="2800"/>
              <a:t>实验平台</a:t>
            </a:r>
            <a:endParaRPr lang="zh-CN" altLang="en-US" sz="2800"/>
          </a:p>
        </p:txBody>
      </p:sp>
      <p:sp>
        <p:nvSpPr>
          <p:cNvPr id="4" name="文本框 3"/>
          <p:cNvSpPr txBox="1"/>
          <p:nvPr/>
        </p:nvSpPr>
        <p:spPr>
          <a:xfrm>
            <a:off x="327660" y="991235"/>
            <a:ext cx="11536680" cy="2306955"/>
          </a:xfrm>
          <a:prstGeom prst="rect">
            <a:avLst/>
          </a:prstGeom>
        </p:spPr>
        <p:txBody>
          <a:bodyPr wrap="square">
            <a:spAutoFit/>
          </a:bodyPr>
          <a:lstStyle/>
          <a:p>
            <a:r>
              <a:rPr lang="zh-CN" altLang="en-US" sz="2400">
                <a:solidFill>
                  <a:srgbClr val="1F2329"/>
                </a:solidFill>
              </a:rPr>
              <a:t>本次实验推荐在带有</a:t>
            </a:r>
            <a:r>
              <a:rPr lang="en-US" altLang="zh-CN" sz="2400">
                <a:solidFill>
                  <a:srgbClr val="1F2329"/>
                </a:solidFill>
              </a:rPr>
              <a:t>NVIDIA</a:t>
            </a:r>
            <a:r>
              <a:rPr lang="zh-CN" altLang="en-US" sz="2400">
                <a:solidFill>
                  <a:srgbClr val="1F2329"/>
                </a:solidFill>
              </a:rPr>
              <a:t>显卡的</a:t>
            </a:r>
            <a:r>
              <a:rPr lang="en-US" altLang="zh-CN" sz="2400">
                <a:solidFill>
                  <a:srgbClr val="1F2329"/>
                </a:solidFill>
              </a:rPr>
              <a:t>linux</a:t>
            </a:r>
            <a:r>
              <a:rPr lang="zh-CN" altLang="en-US" sz="2400">
                <a:solidFill>
                  <a:srgbClr val="1F2329"/>
                </a:solidFill>
              </a:rPr>
              <a:t>机器上进</a:t>
            </a:r>
            <a:r>
              <a:rPr lang="en-US" altLang="zh-CN" sz="2400">
                <a:solidFill>
                  <a:srgbClr val="1F2329"/>
                </a:solidFill>
              </a:rPr>
              <a:t>⾏ </a:t>
            </a:r>
            <a:endParaRPr lang="en-US" altLang="zh-CN" sz="2400">
              <a:solidFill>
                <a:srgbClr val="1F2329"/>
              </a:solidFill>
            </a:endParaRPr>
          </a:p>
          <a:p>
            <a:r>
              <a:rPr lang="zh-CN" altLang="en-US" sz="2400">
                <a:solidFill>
                  <a:srgbClr val="1F2329"/>
                </a:solidFill>
              </a:rPr>
              <a:t>基本数据流实现参考源码：</a:t>
            </a:r>
            <a:r>
              <a:rPr lang="en-US" altLang="zh-CN" sz="2400">
                <a:solidFill>
                  <a:srgbClr val="336DF4"/>
                </a:solidFill>
              </a:rPr>
              <a:t>https://github.com/EricYJA/SpGEMM-Analysis/tree/main </a:t>
            </a:r>
            <a:endParaRPr lang="en-US" altLang="zh-CN" sz="2400">
              <a:solidFill>
                <a:srgbClr val="336DF4"/>
              </a:solidFill>
            </a:endParaRPr>
          </a:p>
          <a:p>
            <a:r>
              <a:rPr lang="en-US" altLang="zh-CN" sz="2400">
                <a:solidFill>
                  <a:srgbClr val="1F2329"/>
                </a:solidFill>
              </a:rPr>
              <a:t>cuSPARSE</a:t>
            </a:r>
            <a:r>
              <a:rPr lang="zh-CN" altLang="en-US" sz="2400">
                <a:solidFill>
                  <a:srgbClr val="1F2329"/>
                </a:solidFill>
              </a:rPr>
              <a:t>参考实现代码： </a:t>
            </a:r>
            <a:endParaRPr lang="zh-CN" altLang="en-US" sz="2400">
              <a:solidFill>
                <a:srgbClr val="1F2329"/>
              </a:solidFill>
            </a:endParaRPr>
          </a:p>
          <a:p>
            <a:r>
              <a:rPr lang="en-US" altLang="zh-CN" sz="2400">
                <a:solidFill>
                  <a:srgbClr val="336DF4"/>
                </a:solidFill>
              </a:rPr>
              <a:t>https://gitcode.com/gh_mirrors/cu/CUDALibrarySamples/blob/master/cuSPARSE/spgemm/spgemm_example.c </a:t>
            </a:r>
            <a:endParaRPr lang="en-US" altLang="zh-CN" sz="2400">
              <a:solidFill>
                <a:srgbClr val="336DF4"/>
              </a:solidFill>
            </a:endParaRPr>
          </a:p>
          <a:p>
            <a:r>
              <a:rPr lang="zh-CN" altLang="en-US" sz="2400">
                <a:solidFill>
                  <a:srgbClr val="1F2329"/>
                </a:solidFill>
              </a:rPr>
              <a:t>数据集：</a:t>
            </a:r>
            <a:r>
              <a:rPr lang="en-US" altLang="zh-CN" sz="2400">
                <a:solidFill>
                  <a:srgbClr val="336DF4"/>
                </a:solidFill>
              </a:rPr>
              <a:t>https://sparse.tamu.edu/</a:t>
            </a:r>
            <a:endParaRPr lang="en-US" altLang="zh-CN" sz="2400">
              <a:solidFill>
                <a:srgbClr val="336DF4"/>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sz="2800"/>
              <a:t>实验参考步骤</a:t>
            </a:r>
            <a:endParaRPr lang="zh-CN" altLang="en-US" sz="2800"/>
          </a:p>
        </p:txBody>
      </p:sp>
      <p:pic>
        <p:nvPicPr>
          <p:cNvPr id="3" name="图片 2"/>
          <p:cNvPicPr>
            <a:picLocks noChangeAspect="1"/>
          </p:cNvPicPr>
          <p:nvPr/>
        </p:nvPicPr>
        <p:blipFill>
          <a:blip r:embed="rId1"/>
          <a:stretch>
            <a:fillRect/>
          </a:stretch>
        </p:blipFill>
        <p:spPr>
          <a:xfrm>
            <a:off x="1416685" y="767080"/>
            <a:ext cx="8571865" cy="4474845"/>
          </a:xfrm>
          <a:prstGeom prst="rect">
            <a:avLst/>
          </a:prstGeom>
        </p:spPr>
      </p:pic>
      <p:pic>
        <p:nvPicPr>
          <p:cNvPr id="5" name="图片 4"/>
          <p:cNvPicPr>
            <a:picLocks noChangeAspect="1"/>
          </p:cNvPicPr>
          <p:nvPr/>
        </p:nvPicPr>
        <p:blipFill>
          <a:blip r:embed="rId2"/>
          <a:stretch>
            <a:fillRect/>
          </a:stretch>
        </p:blipFill>
        <p:spPr>
          <a:xfrm>
            <a:off x="1417320" y="5241925"/>
            <a:ext cx="8571230" cy="96202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sz="2800"/>
              <a:t>实验参考步骤</a:t>
            </a:r>
            <a:endParaRPr lang="zh-CN" altLang="en-US" sz="2800"/>
          </a:p>
        </p:txBody>
      </p:sp>
      <p:pic>
        <p:nvPicPr>
          <p:cNvPr id="4" name="图片 3"/>
          <p:cNvPicPr>
            <a:picLocks noChangeAspect="1"/>
          </p:cNvPicPr>
          <p:nvPr/>
        </p:nvPicPr>
        <p:blipFill>
          <a:blip r:embed="rId1"/>
          <a:stretch>
            <a:fillRect/>
          </a:stretch>
        </p:blipFill>
        <p:spPr>
          <a:xfrm>
            <a:off x="1520190" y="753110"/>
            <a:ext cx="9152255" cy="57619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sz="2400"/>
              <a:t>串行算法讲解</a:t>
            </a:r>
            <a:endParaRPr lang="zh-CN" altLang="en-US" sz="2400"/>
          </a:p>
        </p:txBody>
      </p:sp>
      <p:pic>
        <p:nvPicPr>
          <p:cNvPr id="2" name="图片 1"/>
          <p:cNvPicPr>
            <a:picLocks noChangeAspect="1"/>
          </p:cNvPicPr>
          <p:nvPr/>
        </p:nvPicPr>
        <p:blipFill>
          <a:blip r:embed="rId1"/>
          <a:stretch>
            <a:fillRect/>
          </a:stretch>
        </p:blipFill>
        <p:spPr>
          <a:xfrm>
            <a:off x="711200" y="870585"/>
            <a:ext cx="7810500" cy="52705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sz="2800"/>
              <a:t>实验参考步骤</a:t>
            </a:r>
            <a:endParaRPr lang="zh-CN" altLang="en-US" sz="2800"/>
          </a:p>
        </p:txBody>
      </p:sp>
      <p:pic>
        <p:nvPicPr>
          <p:cNvPr id="3" name="图片 2"/>
          <p:cNvPicPr>
            <a:picLocks noChangeAspect="1"/>
          </p:cNvPicPr>
          <p:nvPr/>
        </p:nvPicPr>
        <p:blipFill>
          <a:blip r:embed="rId1"/>
          <a:stretch>
            <a:fillRect/>
          </a:stretch>
        </p:blipFill>
        <p:spPr>
          <a:xfrm>
            <a:off x="611505" y="1404620"/>
            <a:ext cx="10968990" cy="324231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sz="2800"/>
              <a:t>验收要求</a:t>
            </a:r>
            <a:endParaRPr lang="zh-CN" altLang="en-US" sz="2800"/>
          </a:p>
        </p:txBody>
      </p:sp>
      <p:pic>
        <p:nvPicPr>
          <p:cNvPr id="3" name="图片 2"/>
          <p:cNvPicPr>
            <a:picLocks noChangeAspect="1"/>
          </p:cNvPicPr>
          <p:nvPr/>
        </p:nvPicPr>
        <p:blipFill>
          <a:blip r:embed="rId1"/>
          <a:stretch>
            <a:fillRect/>
          </a:stretch>
        </p:blipFill>
        <p:spPr>
          <a:xfrm>
            <a:off x="303530" y="1361440"/>
            <a:ext cx="11584940" cy="294894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sz="2800"/>
              <a:t>评分标准</a:t>
            </a:r>
            <a:endParaRPr lang="zh-CN" altLang="en-US" sz="2800"/>
          </a:p>
        </p:txBody>
      </p:sp>
      <p:pic>
        <p:nvPicPr>
          <p:cNvPr id="3" name="图片 2"/>
          <p:cNvPicPr>
            <a:picLocks noChangeAspect="1"/>
          </p:cNvPicPr>
          <p:nvPr/>
        </p:nvPicPr>
        <p:blipFill>
          <a:blip r:embed="rId1"/>
          <a:stretch>
            <a:fillRect/>
          </a:stretch>
        </p:blipFill>
        <p:spPr>
          <a:xfrm>
            <a:off x="1075055" y="1680845"/>
            <a:ext cx="9204325" cy="272605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sz="2800"/>
              <a:t>补充</a:t>
            </a:r>
            <a:r>
              <a:rPr lang="en-US" altLang="zh-CN" sz="2800"/>
              <a:t>：NVIDIA Nsight Compute</a:t>
            </a:r>
            <a:endParaRPr lang="en-US" altLang="zh-CN" sz="2800"/>
          </a:p>
        </p:txBody>
      </p:sp>
      <p:pic>
        <p:nvPicPr>
          <p:cNvPr id="4" name="图片 3"/>
          <p:cNvPicPr>
            <a:picLocks noChangeAspect="1"/>
          </p:cNvPicPr>
          <p:nvPr/>
        </p:nvPicPr>
        <p:blipFill>
          <a:blip r:embed="rId1"/>
          <a:stretch>
            <a:fillRect/>
          </a:stretch>
        </p:blipFill>
        <p:spPr>
          <a:xfrm>
            <a:off x="957580" y="927100"/>
            <a:ext cx="9626600" cy="544830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感谢</a:t>
            </a:r>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sz="2400"/>
              <a:t>使用</a:t>
            </a:r>
            <a:r>
              <a:rPr lang="en-US" altLang="zh-CN" sz="2400"/>
              <a:t>OpenMP</a:t>
            </a:r>
            <a:r>
              <a:rPr lang="zh-CN" altLang="en-US" sz="2400"/>
              <a:t>的算法讲解</a:t>
            </a:r>
            <a:endParaRPr lang="zh-CN" altLang="en-US" sz="2400"/>
          </a:p>
        </p:txBody>
      </p:sp>
      <p:pic>
        <p:nvPicPr>
          <p:cNvPr id="4" name="图片 3"/>
          <p:cNvPicPr>
            <a:picLocks noChangeAspect="1"/>
          </p:cNvPicPr>
          <p:nvPr/>
        </p:nvPicPr>
        <p:blipFill>
          <a:blip r:embed="rId1"/>
          <a:stretch>
            <a:fillRect/>
          </a:stretch>
        </p:blipFill>
        <p:spPr>
          <a:xfrm>
            <a:off x="5272405" y="836295"/>
            <a:ext cx="6467475" cy="5546725"/>
          </a:xfrm>
          <a:prstGeom prst="rect">
            <a:avLst/>
          </a:prstGeom>
        </p:spPr>
      </p:pic>
      <p:sp>
        <p:nvSpPr>
          <p:cNvPr id="6" name="矩形 5"/>
          <p:cNvSpPr/>
          <p:nvPr/>
        </p:nvSpPr>
        <p:spPr>
          <a:xfrm>
            <a:off x="5299710" y="1998980"/>
            <a:ext cx="2601595" cy="167640"/>
          </a:xfrm>
          <a:prstGeom prst="rect">
            <a:avLst/>
          </a:prstGeom>
          <a:noFill/>
          <a:ln w="1905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2"/>
          <a:stretch>
            <a:fillRect/>
          </a:stretch>
        </p:blipFill>
        <p:spPr>
          <a:xfrm>
            <a:off x="94615" y="836295"/>
            <a:ext cx="5140325" cy="1262380"/>
          </a:xfrm>
          <a:prstGeom prst="rect">
            <a:avLst/>
          </a:prstGeom>
        </p:spPr>
      </p:pic>
      <p:sp>
        <p:nvSpPr>
          <p:cNvPr id="2" name="矩形 1"/>
          <p:cNvSpPr/>
          <p:nvPr/>
        </p:nvSpPr>
        <p:spPr>
          <a:xfrm>
            <a:off x="94615" y="1261110"/>
            <a:ext cx="5140325" cy="167005"/>
          </a:xfrm>
          <a:prstGeom prst="rect">
            <a:avLst/>
          </a:prstGeom>
          <a:noFill/>
          <a:ln w="1905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sz="2400"/>
              <a:t>时间测试</a:t>
            </a:r>
            <a:endParaRPr lang="zh-CN" altLang="en-US" sz="2400"/>
          </a:p>
        </p:txBody>
      </p:sp>
      <p:pic>
        <p:nvPicPr>
          <p:cNvPr id="2" name="图片 1"/>
          <p:cNvPicPr>
            <a:picLocks noChangeAspect="1"/>
          </p:cNvPicPr>
          <p:nvPr/>
        </p:nvPicPr>
        <p:blipFill>
          <a:blip r:embed="rId1"/>
          <a:stretch>
            <a:fillRect/>
          </a:stretch>
        </p:blipFill>
        <p:spPr>
          <a:xfrm>
            <a:off x="393700" y="2484755"/>
            <a:ext cx="11404600" cy="21717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sz="2400"/>
              <a:t>作业一</a:t>
            </a:r>
            <a:r>
              <a:rPr lang="en-US" altLang="zh-CN" sz="2400"/>
              <a:t>——</a:t>
            </a:r>
            <a:r>
              <a:rPr lang="zh-CN" altLang="en-US" sz="2400"/>
              <a:t>题目二</a:t>
            </a:r>
            <a:endParaRPr lang="zh-CN" altLang="en-US" sz="2400"/>
          </a:p>
        </p:txBody>
      </p:sp>
      <p:pic>
        <p:nvPicPr>
          <p:cNvPr id="2" name="图片 1"/>
          <p:cNvPicPr>
            <a:picLocks noChangeAspect="1"/>
          </p:cNvPicPr>
          <p:nvPr/>
        </p:nvPicPr>
        <p:blipFill>
          <a:blip r:embed="rId1"/>
          <a:stretch>
            <a:fillRect/>
          </a:stretch>
        </p:blipFill>
        <p:spPr>
          <a:xfrm>
            <a:off x="10795" y="715010"/>
            <a:ext cx="5637530" cy="3879215"/>
          </a:xfrm>
          <a:prstGeom prst="rect">
            <a:avLst/>
          </a:prstGeom>
        </p:spPr>
      </p:pic>
      <p:pic>
        <p:nvPicPr>
          <p:cNvPr id="4" name="图片 3"/>
          <p:cNvPicPr>
            <a:picLocks noChangeAspect="1"/>
          </p:cNvPicPr>
          <p:nvPr/>
        </p:nvPicPr>
        <p:blipFill>
          <a:blip r:embed="rId2"/>
          <a:stretch>
            <a:fillRect/>
          </a:stretch>
        </p:blipFill>
        <p:spPr>
          <a:xfrm>
            <a:off x="5648325" y="707390"/>
            <a:ext cx="6457950" cy="3879215"/>
          </a:xfrm>
          <a:prstGeom prst="rect">
            <a:avLst/>
          </a:prstGeom>
        </p:spPr>
      </p:pic>
      <p:sp>
        <p:nvSpPr>
          <p:cNvPr id="6" name="文本框 5"/>
          <p:cNvSpPr txBox="1"/>
          <p:nvPr/>
        </p:nvSpPr>
        <p:spPr>
          <a:xfrm>
            <a:off x="0" y="5252720"/>
            <a:ext cx="12192000" cy="460375"/>
          </a:xfrm>
          <a:prstGeom prst="rect">
            <a:avLst/>
          </a:prstGeom>
        </p:spPr>
        <p:txBody>
          <a:bodyPr wrap="square">
            <a:spAutoFit/>
          </a:bodyPr>
          <a:lstStyle/>
          <a:p>
            <a:pPr algn="ctr"/>
            <a:r>
              <a:rPr lang="en-US" altLang="zh-CN" sz="2400">
                <a:solidFill>
                  <a:srgbClr val="333333"/>
                </a:solidFill>
                <a:uFillTx/>
                <a:latin typeface="微软雅黑" charset="0"/>
                <a:ea typeface="微软雅黑" charset="0"/>
              </a:rPr>
              <a:t>critical</a:t>
            </a:r>
            <a:r>
              <a:rPr lang="zh-CN" altLang="en-US" sz="2400">
                <a:solidFill>
                  <a:srgbClr val="333333"/>
                </a:solidFill>
                <a:uFillTx/>
                <a:latin typeface="微软雅黑" charset="0"/>
                <a:ea typeface="微软雅黑" charset="0"/>
              </a:rPr>
              <a:t>关键词和线程分配</a:t>
            </a:r>
            <a:endParaRPr lang="zh-CN" altLang="en-US" sz="2400">
              <a:solidFill>
                <a:srgbClr val="333333"/>
              </a:solidFill>
              <a:uFillTx/>
              <a:latin typeface="微软雅黑" charset="0"/>
              <a:ea typeface="微软雅黑" charset="0"/>
            </a:endParaRPr>
          </a:p>
        </p:txBody>
      </p:sp>
    </p:spTree>
  </p:cSld>
  <p:clrMapOvr>
    <a:masterClrMapping/>
  </p:clrMapOvr>
</p:sld>
</file>

<file path=ppt/tags/tag1.xml><?xml version="1.0" encoding="utf-8"?>
<p:tagLst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Lst>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5804</Words>
  <Application>WPS 演示</Application>
  <PresentationFormat>宽屏</PresentationFormat>
  <Paragraphs>342</Paragraphs>
  <Slides>64</Slides>
  <Notes>47</Notes>
  <HiddenSlides>0</HiddenSlides>
  <MMClips>0</MMClips>
  <ScaleCrop>false</ScaleCrop>
  <HeadingPairs>
    <vt:vector size="6" baseType="variant">
      <vt:variant>
        <vt:lpstr>已用的字体</vt:lpstr>
      </vt:variant>
      <vt:variant>
        <vt:i4>36</vt:i4>
      </vt:variant>
      <vt:variant>
        <vt:lpstr>主题</vt:lpstr>
      </vt:variant>
      <vt:variant>
        <vt:i4>2</vt:i4>
      </vt:variant>
      <vt:variant>
        <vt:lpstr>幻灯片标题</vt:lpstr>
      </vt:variant>
      <vt:variant>
        <vt:i4>64</vt:i4>
      </vt:variant>
    </vt:vector>
  </HeadingPairs>
  <TitlesOfParts>
    <vt:vector size="102" baseType="lpstr">
      <vt:lpstr>Arial</vt:lpstr>
      <vt:lpstr>宋体</vt:lpstr>
      <vt:lpstr>Wingdings</vt:lpstr>
      <vt:lpstr>Calibri</vt:lpstr>
      <vt:lpstr>等线</vt:lpstr>
      <vt:lpstr>微软雅黑</vt:lpstr>
      <vt:lpstr>汉仪旗黑</vt:lpstr>
      <vt:lpstr>Segoe UI</vt:lpstr>
      <vt:lpstr>Segoe UI Light</vt:lpstr>
      <vt:lpstr>苹方-简</vt:lpstr>
      <vt:lpstr>微软雅黑</vt:lpstr>
      <vt:lpstr>宋体</vt:lpstr>
      <vt:lpstr>汉仪书宋二KW</vt:lpstr>
      <vt:lpstr>ArialMT</vt:lpstr>
      <vt:lpstr>微软雅黑</vt:lpstr>
      <vt:lpstr>宋体</vt:lpstr>
      <vt:lpstr>Arial Unicode MS</vt:lpstr>
      <vt:lpstr>汉仪中等线KW</vt:lpstr>
      <vt:lpstr>幼圆</vt:lpstr>
      <vt:lpstr>黑体</vt:lpstr>
      <vt:lpstr>汉仪中黑KW</vt:lpstr>
      <vt:lpstr>华文隶书</vt:lpstr>
      <vt:lpstr>报隶-简</vt:lpstr>
      <vt:lpstr>Arial</vt:lpstr>
      <vt:lpstr>-apple-system</vt:lpstr>
      <vt:lpstr>Thonburi</vt:lpstr>
      <vt:lpstr>Helvetica Neue</vt:lpstr>
      <vt:lpstr>Century Gothic</vt:lpstr>
      <vt:lpstr>-apple-system</vt:lpstr>
      <vt:lpstr>ArialMT</vt:lpstr>
      <vt:lpstr>Wingdings</vt:lpstr>
      <vt:lpstr>华文隶书</vt:lpstr>
      <vt:lpstr>幼圆</vt:lpstr>
      <vt:lpstr>等线</vt:lpstr>
      <vt:lpstr>黑体</vt:lpstr>
      <vt:lpstr>宋体-简</vt:lpstr>
      <vt:lpstr>Office 主题​​</vt:lpstr>
      <vt:lpstr>1_OfficePLUS</vt:lpstr>
      <vt:lpstr>两次作业讲评+大作业项目介绍</vt:lpstr>
      <vt:lpstr>PowerPoint 演示文稿</vt:lpstr>
      <vt:lpstr>作业一：OpenMP</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作业二：CUDA编程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项目一：Pytorch算子的实现与优化</vt:lpstr>
      <vt:lpstr>项目一：Pytorch算子的实现与优化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项目二：稀疏矩阵乘法的实现与优化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一 李</dc:creator>
  <cp:lastModifiedBy>✘</cp:lastModifiedBy>
  <cp:revision>143</cp:revision>
  <dcterms:created xsi:type="dcterms:W3CDTF">2025-11-05T03:42:42Z</dcterms:created>
  <dcterms:modified xsi:type="dcterms:W3CDTF">2025-11-05T03:42:42Z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39E6167379349E240C1A0A694A290055_43</vt:lpwstr>
  </property>
  <property fmtid="{D5CDD505-2E9C-101B-9397-08002B2CF9AE}" pid="12" name="KSOProductBuildVer">
    <vt:lpwstr>2052-6.14.0.8924</vt:lpwstr>
  </property>
</Properties>
</file>